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5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0" r:id="rId3"/>
    <p:sldId id="257" r:id="rId5"/>
    <p:sldId id="258" r:id="rId6"/>
    <p:sldId id="266" r:id="rId7"/>
    <p:sldId id="259" r:id="rId8"/>
    <p:sldId id="292" r:id="rId9"/>
    <p:sldId id="260" r:id="rId10"/>
    <p:sldId id="261" r:id="rId11"/>
    <p:sldId id="294" r:id="rId12"/>
    <p:sldId id="295" r:id="rId13"/>
    <p:sldId id="296" r:id="rId14"/>
    <p:sldId id="297" r:id="rId15"/>
    <p:sldId id="339" r:id="rId16"/>
    <p:sldId id="298" r:id="rId17"/>
    <p:sldId id="299" r:id="rId18"/>
    <p:sldId id="321" r:id="rId19"/>
    <p:sldId id="301" r:id="rId20"/>
    <p:sldId id="302" r:id="rId21"/>
    <p:sldId id="303" r:id="rId22"/>
    <p:sldId id="318" r:id="rId23"/>
    <p:sldId id="305" r:id="rId24"/>
    <p:sldId id="306" r:id="rId25"/>
    <p:sldId id="319" r:id="rId26"/>
    <p:sldId id="320" r:id="rId27"/>
    <p:sldId id="309" r:id="rId28"/>
    <p:sldId id="262" r:id="rId29"/>
    <p:sldId id="340" r:id="rId30"/>
    <p:sldId id="311" r:id="rId31"/>
    <p:sldId id="312" r:id="rId32"/>
    <p:sldId id="313" r:id="rId33"/>
    <p:sldId id="314" r:id="rId34"/>
    <p:sldId id="341" r:id="rId35"/>
    <p:sldId id="342" r:id="rId36"/>
    <p:sldId id="343" r:id="rId37"/>
    <p:sldId id="344" r:id="rId38"/>
    <p:sldId id="345" r:id="rId39"/>
    <p:sldId id="346" r:id="rId40"/>
    <p:sldId id="264" r:id="rId41"/>
    <p:sldId id="347" r:id="rId42"/>
    <p:sldId id="271" r:id="rId43"/>
    <p:sldId id="26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045E"/>
    <a:srgbClr val="CB7505"/>
    <a:srgbClr val="F37A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B75CDD1-B3F7-42E8-8673-05980747A681}" type="doc">
      <dgm:prSet loTypeId="list" loCatId="list" qsTypeId="urn:microsoft.com/office/officeart/2005/8/quickstyle/simple5" qsCatId="simple" csTypeId="urn:microsoft.com/office/officeart/2005/8/colors/accent1_2" csCatId="accent1" phldr="1"/>
      <dgm:spPr/>
      <dgm:t>
        <a:bodyPr/>
        <a:lstStyle/>
        <a:p>
          <a:endParaRPr lang="en-US"/>
        </a:p>
      </dgm:t>
    </dgm:pt>
    <dgm:pt modelId="{8F7D20A1-B43D-4C3D-AC7E-EE3CD29F6029}">
      <dgm:prSet phldrT="[Text]" phldr="0" custT="1"/>
      <dgm:spPr/>
      <dgm:t>
        <a:bodyPr vert="horz" wrap="square"/>
        <a:p>
          <a:pPr>
            <a:lnSpc>
              <a:spcPct val="100000"/>
            </a:lnSpc>
            <a:spcBef>
              <a:spcPct val="0"/>
            </a:spcBef>
            <a:spcAft>
              <a:spcPct val="35000"/>
            </a:spcAft>
          </a:pPr>
          <a:r>
            <a:rPr lang="en-US" sz="2600" b="1" u="sng" dirty="0">
              <a:latin typeface="Times New Roman" panose="02020603050405020304" pitchFamily="18" charset="0"/>
              <a:cs typeface="Times New Roman" panose="02020603050405020304" pitchFamily="18" charset="0"/>
            </a:rPr>
            <a:t>MODIFICATION</a:t>
          </a:r>
          <a:r>
            <a:rPr lang="en-US" sz="2600" b="1" u="sng" dirty="0">
              <a:latin typeface="Times New Roman" panose="02020603050405020304" pitchFamily="18" charset="0"/>
              <a:cs typeface="Times New Roman" panose="02020603050405020304" pitchFamily="18" charset="0"/>
            </a:rPr>
            <a:t/>
          </a:r>
          <a:endParaRPr lang="en-US" sz="2600" b="1" u="sng" dirty="0">
            <a:latin typeface="Times New Roman" panose="02020603050405020304" pitchFamily="18" charset="0"/>
            <a:cs typeface="Times New Roman" panose="02020603050405020304" pitchFamily="18" charset="0"/>
          </a:endParaRPr>
        </a:p>
      </dgm:t>
    </dgm:pt>
    <dgm:pt modelId="{BB295C55-371A-478F-8992-BED89684AD87}" cxnId="{B04EFDE1-AC68-47FF-8252-AC68FDE00DA5}" type="parTrans">
      <dgm:prSet/>
      <dgm:spPr/>
      <dgm:t>
        <a:bodyPr/>
        <a:lstStyle/>
        <a:p>
          <a:endParaRPr lang="en-US"/>
        </a:p>
      </dgm:t>
    </dgm:pt>
    <dgm:pt modelId="{BABC94FF-4644-4401-BB37-9CC8A31617DF}" cxnId="{B04EFDE1-AC68-47FF-8252-AC68FDE00DA5}" type="sibTrans">
      <dgm:prSet/>
      <dgm:spPr/>
      <dgm:t>
        <a:bodyPr/>
        <a:lstStyle/>
        <a:p>
          <a:endParaRPr lang="en-US"/>
        </a:p>
      </dgm:t>
    </dgm:pt>
    <dgm:pt modelId="{F9E45944-BE0B-40DF-935B-D8FCECB0C104}">
      <dgm:prSet phldr="0" custT="1"/>
      <dgm:spPr/>
      <dgm:t>
        <a:bodyPr vert="horz" wrap="square"/>
        <a:p>
          <a:pPr>
            <a:lnSpc>
              <a:spcPct val="100000"/>
            </a:lnSpc>
            <a:spcBef>
              <a:spcPct val="0"/>
            </a:spcBef>
            <a:spcAft>
              <a:spcPct val="15000"/>
            </a:spcAft>
          </a:pPr>
          <a:r>
            <a:rPr lang="en-US" sz="2000" dirty="0">
              <a:latin typeface="Times New Roman" panose="02020603050405020304" pitchFamily="18" charset="0"/>
              <a:cs typeface="Times New Roman" panose="02020603050405020304" pitchFamily="18" charset="0"/>
            </a:rPr>
            <a:t>Translating Malay Language to English</a:t>
          </a:r>
          <a:r>
            <a:rPr lang="en-US" sz="2000" dirty="0">
              <a:latin typeface="Times New Roman" panose="02020603050405020304" pitchFamily="18" charset="0"/>
              <a:cs typeface="Times New Roman" panose="02020603050405020304" pitchFamily="18" charset="0"/>
            </a:rPr>
            <a:t/>
          </a:r>
          <a:endParaRPr lang="en-US" sz="2000" dirty="0">
            <a:latin typeface="Times New Roman" panose="02020603050405020304" pitchFamily="18" charset="0"/>
            <a:cs typeface="Times New Roman" panose="02020603050405020304" pitchFamily="18" charset="0"/>
          </a:endParaRPr>
        </a:p>
      </dgm:t>
    </dgm:pt>
    <dgm:pt modelId="{A5E7DE62-935A-4902-813F-99C5C692561E}" cxnId="{E215BFB4-51A2-4EFA-AF2D-E04DADF4BAC0}" type="parTrans">
      <dgm:prSet/>
      <dgm:spPr/>
    </dgm:pt>
    <dgm:pt modelId="{E17AF411-70B3-4BD9-9FF5-A1C4402BCD11}" cxnId="{E215BFB4-51A2-4EFA-AF2D-E04DADF4BAC0}" type="sibTrans">
      <dgm:prSet/>
      <dgm:spPr/>
    </dgm:pt>
    <dgm:pt modelId="{3D73B66C-6F47-44F4-AC97-7FDC053EB8DB}">
      <dgm:prSet phldr="0" custT="1"/>
      <dgm:spPr/>
      <dgm:t>
        <a:bodyPr vert="horz" wrap="square"/>
        <a:p>
          <a:pPr>
            <a:lnSpc>
              <a:spcPct val="100000"/>
            </a:lnSpc>
            <a:spcBef>
              <a:spcPct val="0"/>
            </a:spcBef>
            <a:spcAft>
              <a:spcPct val="15000"/>
            </a:spcAft>
          </a:pPr>
          <a:r>
            <a:rPr lang="en-US" sz="2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used DeepTranslator</a:t>
          </a:r>
          <a:r>
            <a:rPr sz="6500"/>
            <a:t/>
          </a:r>
          <a:endParaRPr sz="6500"/>
        </a:p>
      </dgm:t>
    </dgm:pt>
    <dgm:pt modelId="{9B1E559C-7D76-46E9-BE24-EDE440F7882A}" cxnId="{C73F856F-FD3F-4F75-A804-3A1ABFA34C07}" type="parTrans">
      <dgm:prSet/>
      <dgm:spPr/>
    </dgm:pt>
    <dgm:pt modelId="{7B037634-73FA-464A-85D6-02B8A176B84E}" cxnId="{C73F856F-FD3F-4F75-A804-3A1ABFA34C07}" type="sibTrans">
      <dgm:prSet/>
      <dgm:spPr/>
    </dgm:pt>
    <dgm:pt modelId="{3A08F84F-CA53-43FF-8C6A-436D7D4E5616}">
      <dgm:prSet phldrT="[Text]" custT="1"/>
      <dgm:spPr/>
      <dgm:t>
        <a:bodyPr/>
        <a:lstStyle/>
        <a:p>
          <a:pPr algn="ctr"/>
          <a:r>
            <a:rPr lang="en-US" sz="2600" b="1" u="sng" dirty="0">
              <a:latin typeface="Times New Roman" panose="02020603050405020304" pitchFamily="18" charset="0"/>
              <a:cs typeface="Times New Roman" panose="02020603050405020304" pitchFamily="18" charset="0"/>
            </a:rPr>
            <a:t>DATA CLEANING</a:t>
          </a:r>
        </a:p>
      </dgm:t>
    </dgm:pt>
    <dgm:pt modelId="{9DC628E2-ACEA-4632-8424-C953FC4915BF}" cxnId="{E3EEAE7E-413C-41D8-8878-77E8A10E25ED}" type="parTrans">
      <dgm:prSet/>
      <dgm:spPr/>
      <dgm:t>
        <a:bodyPr/>
        <a:lstStyle/>
        <a:p>
          <a:endParaRPr lang="en-US"/>
        </a:p>
      </dgm:t>
    </dgm:pt>
    <dgm:pt modelId="{FA877080-A54F-453E-A1ED-DAC9B23EEC4D}" cxnId="{E3EEAE7E-413C-41D8-8878-77E8A10E25ED}" type="sibTrans">
      <dgm:prSet/>
      <dgm:spPr/>
      <dgm:t>
        <a:bodyPr/>
        <a:lstStyle/>
        <a:p>
          <a:endParaRPr lang="en-US"/>
        </a:p>
      </dgm:t>
    </dgm:pt>
    <dgm:pt modelId="{477C67FC-2E70-4D0A-8B77-82E9D0E54CA3}">
      <dgm:prSet phldrT="[Text]" custT="1"/>
      <dgm:spPr/>
      <dgm:t>
        <a:bodyPr/>
        <a:lstStyle/>
        <a:p>
          <a:pPr algn="l"/>
          <a:r>
            <a:rPr lang="en-US" sz="2000" dirty="0">
              <a:latin typeface="Times New Roman" panose="02020603050405020304" pitchFamily="18" charset="0"/>
              <a:cs typeface="Times New Roman" panose="02020603050405020304" pitchFamily="18" charset="0"/>
            </a:rPr>
            <a:t>Removal of Null Values</a:t>
          </a:r>
        </a:p>
      </dgm:t>
    </dgm:pt>
    <dgm:pt modelId="{196047C5-8BCA-4421-81E9-099E9E5DA76F}" cxnId="{BEB51FC2-53EF-42BF-B918-0525827EA5A0}" type="parTrans">
      <dgm:prSet/>
      <dgm:spPr/>
      <dgm:t>
        <a:bodyPr/>
        <a:lstStyle/>
        <a:p>
          <a:endParaRPr lang="en-US"/>
        </a:p>
      </dgm:t>
    </dgm:pt>
    <dgm:pt modelId="{FDF849F0-8152-4434-B282-A35298731B30}" cxnId="{BEB51FC2-53EF-42BF-B918-0525827EA5A0}" type="sibTrans">
      <dgm:prSet/>
      <dgm:spPr/>
      <dgm:t>
        <a:bodyPr/>
        <a:lstStyle/>
        <a:p>
          <a:endParaRPr lang="en-US"/>
        </a:p>
      </dgm:t>
    </dgm:pt>
    <dgm:pt modelId="{5BA323A0-991B-48C9-8406-F973EB3EFE7E}">
      <dgm:prSet phldrT="[Text]" custT="1"/>
      <dgm:spPr/>
      <dgm:t>
        <a:bodyPr/>
        <a:lstStyle/>
        <a:p>
          <a:pPr algn="l"/>
          <a:r>
            <a:rPr lang="en-US" sz="2000" dirty="0">
              <a:latin typeface="Times New Roman" panose="02020603050405020304" pitchFamily="18" charset="0"/>
              <a:cs typeface="Times New Roman" panose="02020603050405020304" pitchFamily="18" charset="0"/>
            </a:rPr>
            <a:t>Removal of duplicates</a:t>
          </a:r>
        </a:p>
      </dgm:t>
    </dgm:pt>
    <dgm:pt modelId="{DE05E98D-8C06-44B6-A479-DA3A0AAE16D0}" cxnId="{AC6A5085-D946-4881-9BB0-233393B5AFDF}" type="parTrans">
      <dgm:prSet/>
      <dgm:spPr/>
      <dgm:t>
        <a:bodyPr/>
        <a:lstStyle/>
        <a:p>
          <a:endParaRPr lang="en-US"/>
        </a:p>
      </dgm:t>
    </dgm:pt>
    <dgm:pt modelId="{84A64A36-BABE-4C76-B619-E743562907F7}" cxnId="{AC6A5085-D946-4881-9BB0-233393B5AFDF}" type="sibTrans">
      <dgm:prSet/>
      <dgm:spPr/>
      <dgm:t>
        <a:bodyPr/>
        <a:lstStyle/>
        <a:p>
          <a:endParaRPr lang="en-US"/>
        </a:p>
      </dgm:t>
    </dgm:pt>
    <dgm:pt modelId="{45D67C94-B48B-4635-86CC-0E0B5C09F738}">
      <dgm:prSet phldrT="[Text]" custT="1"/>
      <dgm:spPr/>
      <dgm:t>
        <a:bodyPr/>
        <a:lstStyle/>
        <a:p>
          <a:pPr algn="l"/>
          <a:r>
            <a:rPr lang="en-US" sz="2000" dirty="0">
              <a:latin typeface="Times New Roman" panose="02020603050405020304" pitchFamily="18" charset="0"/>
              <a:cs typeface="Times New Roman" panose="02020603050405020304" pitchFamily="18" charset="0"/>
            </a:rPr>
            <a:t>Missing Values Treatment</a:t>
          </a:r>
        </a:p>
      </dgm:t>
    </dgm:pt>
    <dgm:pt modelId="{00729055-C711-4377-891C-05124AD24026}" cxnId="{2D8978CF-DBC8-4683-981A-CE2B407D205A}" type="parTrans">
      <dgm:prSet/>
      <dgm:spPr/>
      <dgm:t>
        <a:bodyPr/>
        <a:lstStyle/>
        <a:p>
          <a:endParaRPr lang="en-US"/>
        </a:p>
      </dgm:t>
    </dgm:pt>
    <dgm:pt modelId="{0F2FE664-0057-4C02-B249-EFF7E226B527}" cxnId="{2D8978CF-DBC8-4683-981A-CE2B407D205A}" type="sibTrans">
      <dgm:prSet/>
      <dgm:spPr/>
      <dgm:t>
        <a:bodyPr/>
        <a:lstStyle/>
        <a:p>
          <a:endParaRPr lang="en-US"/>
        </a:p>
      </dgm:t>
    </dgm:pt>
    <dgm:pt modelId="{F98668A0-C80D-4ABC-8D6F-AFAAFBFE1980}">
      <dgm:prSet phldrT="[Text]" phldr="0" custT="1"/>
      <dgm:spPr/>
      <dgm:t>
        <a:bodyPr vert="horz" wrap="square"/>
        <a:p>
          <a:pPr algn="ctr">
            <a:lnSpc>
              <a:spcPct val="100000"/>
            </a:lnSpc>
            <a:spcBef>
              <a:spcPct val="0"/>
            </a:spcBef>
            <a:spcAft>
              <a:spcPct val="35000"/>
            </a:spcAft>
          </a:pPr>
          <a:r>
            <a:rPr lang="en-US" sz="2400" b="1" u="sng" dirty="0">
              <a:latin typeface="Times New Roman" panose="02020603050405020304" pitchFamily="18" charset="0"/>
              <a:cs typeface="Times New Roman" panose="02020603050405020304" pitchFamily="18" charset="0"/>
            </a:rPr>
            <a:t>EDA</a:t>
          </a:r>
          <a:r>
            <a:rPr lang="en-US" sz="2400" b="1" u="sng" dirty="0">
              <a:latin typeface="Times New Roman" panose="02020603050405020304" pitchFamily="18" charset="0"/>
              <a:cs typeface="Times New Roman" panose="02020603050405020304" pitchFamily="18" charset="0"/>
            </a:rPr>
            <a:t/>
          </a:r>
          <a:endParaRPr lang="en-US" sz="2400" b="1" u="sng" dirty="0">
            <a:latin typeface="Times New Roman" panose="02020603050405020304" pitchFamily="18" charset="0"/>
            <a:cs typeface="Times New Roman" panose="02020603050405020304" pitchFamily="18" charset="0"/>
          </a:endParaRPr>
        </a:p>
      </dgm:t>
    </dgm:pt>
    <dgm:pt modelId="{049FD182-B2D7-49EC-BC84-3867515BA94E}" cxnId="{7F92CCA4-2C41-4AC7-87AE-A590A7D9B953}" type="parTrans">
      <dgm:prSet/>
      <dgm:spPr/>
      <dgm:t>
        <a:bodyPr/>
        <a:lstStyle/>
        <a:p>
          <a:endParaRPr lang="en-US"/>
        </a:p>
      </dgm:t>
    </dgm:pt>
    <dgm:pt modelId="{E180FF91-F69C-444D-9C11-C4958C24C54B}" cxnId="{7F92CCA4-2C41-4AC7-87AE-A590A7D9B953}" type="sibTrans">
      <dgm:prSet/>
      <dgm:spPr/>
      <dgm:t>
        <a:bodyPr/>
        <a:lstStyle/>
        <a:p>
          <a:endParaRPr lang="en-US"/>
        </a:p>
      </dgm:t>
    </dgm:pt>
    <dgm:pt modelId="{2863B823-78FF-4BAB-93AB-DD552DFA1193}">
      <dgm:prSet phldr="0" custT="1"/>
      <dgm:spPr/>
      <dgm:t>
        <a:bodyPr vert="horz" wrap="square"/>
        <a:p>
          <a:pPr algn="l">
            <a:lnSpc>
              <a:spcPct val="100000"/>
            </a:lnSpc>
            <a:spcBef>
              <a:spcPct val="0"/>
            </a:spcBef>
            <a:spcAft>
              <a:spcPct val="15000"/>
            </a:spcAft>
          </a:pPr>
          <a:r>
            <a:rPr lang="en-US" sz="2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used PandasProfiling to get inferences.</a:t>
          </a:r>
          <a:r>
            <a:rPr lang="en-US" sz="2000" dirty="0">
              <a:latin typeface="Times New Roman" panose="02020603050405020304" pitchFamily="18" charset="0"/>
              <a:cs typeface="Times New Roman" panose="02020603050405020304" pitchFamily="18" charset="0"/>
            </a:rPr>
            <a:t/>
          </a:r>
          <a:endParaRPr lang="en-US" sz="2000" dirty="0">
            <a:latin typeface="Times New Roman" panose="02020603050405020304" pitchFamily="18" charset="0"/>
            <a:cs typeface="Times New Roman" panose="02020603050405020304" pitchFamily="18" charset="0"/>
          </a:endParaRPr>
        </a:p>
      </dgm:t>
    </dgm:pt>
    <dgm:pt modelId="{C9D8E22B-E2B1-4711-8941-315321294CD7}" cxnId="{BF386278-AF56-4D05-9800-879F38389657}" type="parTrans">
      <dgm:prSet/>
      <dgm:spPr/>
    </dgm:pt>
    <dgm:pt modelId="{2552C7BC-EB6F-49F8-B4B2-A5007651FE78}" cxnId="{BF386278-AF56-4D05-9800-879F38389657}" type="sibTrans">
      <dgm:prSet/>
      <dgm:spPr/>
    </dgm:pt>
    <dgm:pt modelId="{7E8D3A5E-C4C5-4EBA-8432-0127E70511F7}">
      <dgm:prSet phldr="0" custT="1"/>
      <dgm:spPr/>
      <dgm:t>
        <a:bodyPr vert="horz" wrap="square"/>
        <a:p>
          <a:pPr algn="l">
            <a:lnSpc>
              <a:spcPct val="100000"/>
            </a:lnSpc>
            <a:spcBef>
              <a:spcPct val="0"/>
            </a:spcBef>
            <a:spcAft>
              <a:spcPct val="15000"/>
            </a:spcAft>
          </a:pPr>
          <a:r>
            <a:rPr lang="en-US" sz="2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took inferences from correlation matrix.</a:t>
          </a:r>
          <a:r>
            <a:rPr lang="en-US" sz="2000" dirty="0">
              <a:latin typeface="Times New Roman" panose="02020603050405020304" pitchFamily="18" charset="0"/>
              <a:cs typeface="Times New Roman" panose="02020603050405020304" pitchFamily="18" charset="0"/>
            </a:rPr>
            <a:t/>
          </a:r>
          <a:endParaRPr lang="en-US" sz="2000" dirty="0">
            <a:latin typeface="Times New Roman" panose="02020603050405020304" pitchFamily="18" charset="0"/>
            <a:cs typeface="Times New Roman" panose="02020603050405020304" pitchFamily="18" charset="0"/>
          </a:endParaRPr>
        </a:p>
      </dgm:t>
    </dgm:pt>
    <dgm:pt modelId="{214600C5-4DED-4902-A083-932F9A0F514C}" cxnId="{F53E0F5C-454E-418D-8F6A-CAC837F682F4}" type="parTrans">
      <dgm:prSet/>
      <dgm:spPr/>
    </dgm:pt>
    <dgm:pt modelId="{FF2A8A21-9B17-4007-8182-4BBE9A632112}" cxnId="{F53E0F5C-454E-418D-8F6A-CAC837F682F4}" type="sibTrans">
      <dgm:prSet/>
      <dgm:spPr/>
    </dgm:pt>
    <dgm:pt modelId="{482C52B3-7402-4499-BAA4-A112103F63DB}">
      <dgm:prSet phldr="0" custT="1"/>
      <dgm:spPr/>
      <dgm:t>
        <a:bodyPr vert="horz" wrap="square"/>
        <a:p>
          <a:pPr algn="l">
            <a:lnSpc>
              <a:spcPct val="100000"/>
            </a:lnSpc>
            <a:spcBef>
              <a:spcPct val="0"/>
            </a:spcBef>
            <a:spcAft>
              <a:spcPct val="15000"/>
            </a:spcAft>
          </a:pPr>
          <a:r>
            <a:rPr lang="en-US" sz="2000" dirty="0">
              <a:latin typeface="Times New Roman" panose="02020603050405020304" pitchFamily="18" charset="0"/>
              <a:cs typeface="Times New Roman" panose="02020603050405020304" pitchFamily="18" charset="0"/>
            </a:rPr>
            <a:t>Python Libraries: Plotly, Seaborn, Matplotlib.</a:t>
          </a:r>
          <a:r>
            <a:rPr sz="6500"/>
            <a:t/>
          </a:r>
          <a:endParaRPr sz="6500"/>
        </a:p>
      </dgm:t>
    </dgm:pt>
    <dgm:pt modelId="{6FEC66D0-71EE-40E3-8529-05B867AE5C1E}" cxnId="{EF004B02-05B5-4154-83AB-30B3DAB5C9F7}" type="parTrans">
      <dgm:prSet/>
      <dgm:spPr/>
    </dgm:pt>
    <dgm:pt modelId="{55F613D2-1277-45E1-9CDE-9F6B08F14EA8}" cxnId="{EF004B02-05B5-4154-83AB-30B3DAB5C9F7}" type="sibTrans">
      <dgm:prSet/>
      <dgm:spPr/>
    </dgm:pt>
    <dgm:pt modelId="{424DB23B-49D0-4566-A6D0-80D7C50B1843}" type="pres">
      <dgm:prSet presAssocID="{3B75CDD1-B3F7-42E8-8673-05980747A681}" presName="Name0" presStyleCnt="0">
        <dgm:presLayoutVars>
          <dgm:dir/>
          <dgm:resizeHandles val="exact"/>
        </dgm:presLayoutVars>
      </dgm:prSet>
      <dgm:spPr/>
      <dgm:t>
        <a:bodyPr/>
        <a:lstStyle/>
        <a:p>
          <a:endParaRPr lang="en-US"/>
        </a:p>
      </dgm:t>
    </dgm:pt>
    <dgm:pt modelId="{AF554F69-F60E-41D5-BE33-5E64157CEC67}" type="pres">
      <dgm:prSet presAssocID="{8F7D20A1-B43D-4C3D-AC7E-EE3CD29F6029}" presName="node" presStyleLbl="node1" presStyleIdx="0" presStyleCnt="3" custAng="0" custScaleX="119881" custScaleY="80881" custLinFactNeighborX="64153" custLinFactNeighborY="-3187">
        <dgm:presLayoutVars>
          <dgm:bulletEnabled val="1"/>
        </dgm:presLayoutVars>
      </dgm:prSet>
      <dgm:spPr/>
      <dgm:t>
        <a:bodyPr/>
        <a:lstStyle/>
        <a:p>
          <a:endParaRPr lang="en-US"/>
        </a:p>
      </dgm:t>
    </dgm:pt>
    <dgm:pt modelId="{4A96A93D-C9C8-42B9-BEB7-9660A137A567}" type="pres">
      <dgm:prSet presAssocID="{BABC94FF-4644-4401-BB37-9CC8A31617DF}" presName="sibTrans" presStyleCnt="0"/>
      <dgm:spPr/>
    </dgm:pt>
    <dgm:pt modelId="{613287AC-DA77-4D2D-BFA3-10FCC5301B1D}" type="pres">
      <dgm:prSet presAssocID="{3A08F84F-CA53-43FF-8C6A-436D7D4E5616}" presName="node" presStyleLbl="node1" presStyleIdx="1" presStyleCnt="3" custScaleX="119695" custScaleY="88353" custLinFactNeighborX="7129">
        <dgm:presLayoutVars>
          <dgm:bulletEnabled val="1"/>
        </dgm:presLayoutVars>
      </dgm:prSet>
      <dgm:spPr/>
      <dgm:t>
        <a:bodyPr/>
        <a:lstStyle/>
        <a:p>
          <a:endParaRPr lang="en-US"/>
        </a:p>
      </dgm:t>
    </dgm:pt>
    <dgm:pt modelId="{2A221CA5-29B6-4EE0-8A0A-8DF6C5E26AFF}" type="pres">
      <dgm:prSet presAssocID="{FA877080-A54F-453E-A1ED-DAC9B23EEC4D}" presName="sibTrans" presStyleCnt="0"/>
      <dgm:spPr/>
    </dgm:pt>
    <dgm:pt modelId="{B189EAC9-453E-4FBC-9CEA-82A7EBD1A8CC}" type="pres">
      <dgm:prSet presAssocID="{F98668A0-C80D-4ABC-8D6F-AFAAFBFE1980}" presName="node" presStyleLbl="node1" presStyleIdx="2" presStyleCnt="3" custScaleX="149099" custScaleY="86807" custLinFactNeighborY="-3">
        <dgm:presLayoutVars>
          <dgm:bulletEnabled val="1"/>
        </dgm:presLayoutVars>
      </dgm:prSet>
      <dgm:spPr/>
      <dgm:t>
        <a:bodyPr/>
        <a:lstStyle/>
        <a:p>
          <a:endParaRPr lang="en-US"/>
        </a:p>
      </dgm:t>
    </dgm:pt>
  </dgm:ptLst>
  <dgm:cxnLst>
    <dgm:cxn modelId="{B04EFDE1-AC68-47FF-8252-AC68FDE00DA5}" srcId="{3B75CDD1-B3F7-42E8-8673-05980747A681}" destId="{8F7D20A1-B43D-4C3D-AC7E-EE3CD29F6029}" srcOrd="0" destOrd="0" parTransId="{BB295C55-371A-478F-8992-BED89684AD87}" sibTransId="{BABC94FF-4644-4401-BB37-9CC8A31617DF}"/>
    <dgm:cxn modelId="{E215BFB4-51A2-4EFA-AF2D-E04DADF4BAC0}" srcId="{8F7D20A1-B43D-4C3D-AC7E-EE3CD29F6029}" destId="{F9E45944-BE0B-40DF-935B-D8FCECB0C104}" srcOrd="0" destOrd="0" parTransId="{A5E7DE62-935A-4902-813F-99C5C692561E}" sibTransId="{E17AF411-70B3-4BD9-9FF5-A1C4402BCD11}"/>
    <dgm:cxn modelId="{C73F856F-FD3F-4F75-A804-3A1ABFA34C07}" srcId="{8F7D20A1-B43D-4C3D-AC7E-EE3CD29F6029}" destId="{3D73B66C-6F47-44F4-AC97-7FDC053EB8DB}" srcOrd="1" destOrd="0" parTransId="{9B1E559C-7D76-46E9-BE24-EDE440F7882A}" sibTransId="{7B037634-73FA-464A-85D6-02B8A176B84E}"/>
    <dgm:cxn modelId="{E3EEAE7E-413C-41D8-8878-77E8A10E25ED}" srcId="{3B75CDD1-B3F7-42E8-8673-05980747A681}" destId="{3A08F84F-CA53-43FF-8C6A-436D7D4E5616}" srcOrd="1" destOrd="0" parTransId="{9DC628E2-ACEA-4632-8424-C953FC4915BF}" sibTransId="{FA877080-A54F-453E-A1ED-DAC9B23EEC4D}"/>
    <dgm:cxn modelId="{BEB51FC2-53EF-42BF-B918-0525827EA5A0}" srcId="{3A08F84F-CA53-43FF-8C6A-436D7D4E5616}" destId="{477C67FC-2E70-4D0A-8B77-82E9D0E54CA3}" srcOrd="0" destOrd="1" parTransId="{196047C5-8BCA-4421-81E9-099E9E5DA76F}" sibTransId="{FDF849F0-8152-4434-B282-A35298731B30}"/>
    <dgm:cxn modelId="{AC6A5085-D946-4881-9BB0-233393B5AFDF}" srcId="{3A08F84F-CA53-43FF-8C6A-436D7D4E5616}" destId="{5BA323A0-991B-48C9-8406-F973EB3EFE7E}" srcOrd="1" destOrd="1" parTransId="{DE05E98D-8C06-44B6-A479-DA3A0AAE16D0}" sibTransId="{84A64A36-BABE-4C76-B619-E743562907F7}"/>
    <dgm:cxn modelId="{2D8978CF-DBC8-4683-981A-CE2B407D205A}" srcId="{3A08F84F-CA53-43FF-8C6A-436D7D4E5616}" destId="{45D67C94-B48B-4635-86CC-0E0B5C09F738}" srcOrd="2" destOrd="1" parTransId="{00729055-C711-4377-891C-05124AD24026}" sibTransId="{0F2FE664-0057-4C02-B249-EFF7E226B527}"/>
    <dgm:cxn modelId="{7F92CCA4-2C41-4AC7-87AE-A590A7D9B953}" srcId="{3B75CDD1-B3F7-42E8-8673-05980747A681}" destId="{F98668A0-C80D-4ABC-8D6F-AFAAFBFE1980}" srcOrd="2" destOrd="0" parTransId="{049FD182-B2D7-49EC-BC84-3867515BA94E}" sibTransId="{E180FF91-F69C-444D-9C11-C4958C24C54B}"/>
    <dgm:cxn modelId="{BF386278-AF56-4D05-9800-879F38389657}" srcId="{F98668A0-C80D-4ABC-8D6F-AFAAFBFE1980}" destId="{2863B823-78FF-4BAB-93AB-DD552DFA1193}" srcOrd="0" destOrd="2" parTransId="{C9D8E22B-E2B1-4711-8941-315321294CD7}" sibTransId="{2552C7BC-EB6F-49F8-B4B2-A5007651FE78}"/>
    <dgm:cxn modelId="{F53E0F5C-454E-418D-8F6A-CAC837F682F4}" srcId="{F98668A0-C80D-4ABC-8D6F-AFAAFBFE1980}" destId="{7E8D3A5E-C4C5-4EBA-8432-0127E70511F7}" srcOrd="1" destOrd="2" parTransId="{214600C5-4DED-4902-A083-932F9A0F514C}" sibTransId="{FF2A8A21-9B17-4007-8182-4BBE9A632112}"/>
    <dgm:cxn modelId="{EF004B02-05B5-4154-83AB-30B3DAB5C9F7}" srcId="{F98668A0-C80D-4ABC-8D6F-AFAAFBFE1980}" destId="{482C52B3-7402-4499-BAA4-A112103F63DB}" srcOrd="2" destOrd="2" parTransId="{6FEC66D0-71EE-40E3-8529-05B867AE5C1E}" sibTransId="{55F613D2-1277-45E1-9CDE-9F6B08F14EA8}"/>
    <dgm:cxn modelId="{470271C1-EABD-4A23-ACEE-3C06C2CFD8CA}" type="presOf" srcId="{3B75CDD1-B3F7-42E8-8673-05980747A681}" destId="{424DB23B-49D0-4566-A6D0-80D7C50B1843}" srcOrd="0" destOrd="0" presId="urn:microsoft.com/office/officeart/2005/8/layout/hList6"/>
    <dgm:cxn modelId="{B9F2E302-FE99-408F-BB09-2321FFE355E8}" type="presParOf" srcId="{424DB23B-49D0-4566-A6D0-80D7C50B1843}" destId="{AF554F69-F60E-41D5-BE33-5E64157CEC67}" srcOrd="0" destOrd="0" presId="urn:microsoft.com/office/officeart/2005/8/layout/hList6"/>
    <dgm:cxn modelId="{431C8396-D472-4F03-B175-60310A1B5B1E}" type="presOf" srcId="{8F7D20A1-B43D-4C3D-AC7E-EE3CD29F6029}" destId="{AF554F69-F60E-41D5-BE33-5E64157CEC67}" srcOrd="0" destOrd="0" presId="urn:microsoft.com/office/officeart/2005/8/layout/hList6"/>
    <dgm:cxn modelId="{D8301F8B-BC73-4645-8D19-34885AD61EC0}" type="presOf" srcId="{F9E45944-BE0B-40DF-935B-D8FCECB0C104}" destId="{AF554F69-F60E-41D5-BE33-5E64157CEC67}" srcOrd="0" destOrd="1" presId="urn:microsoft.com/office/officeart/2005/8/layout/hList6"/>
    <dgm:cxn modelId="{DE11EFA9-2DC4-495D-9EAC-A4FF2F16B326}" type="presOf" srcId="{3D73B66C-6F47-44F4-AC97-7FDC053EB8DB}" destId="{AF554F69-F60E-41D5-BE33-5E64157CEC67}" srcOrd="0" destOrd="2" presId="urn:microsoft.com/office/officeart/2005/8/layout/hList6"/>
    <dgm:cxn modelId="{303D3E26-E12C-4B50-8ED4-262FBCE6CEFD}" type="presParOf" srcId="{424DB23B-49D0-4566-A6D0-80D7C50B1843}" destId="{4A96A93D-C9C8-42B9-BEB7-9660A137A567}" srcOrd="1" destOrd="0" presId="urn:microsoft.com/office/officeart/2005/8/layout/hList6"/>
    <dgm:cxn modelId="{FA1329D7-31A9-4C1E-9E89-CB395D3DF122}" type="presParOf" srcId="{424DB23B-49D0-4566-A6D0-80D7C50B1843}" destId="{613287AC-DA77-4D2D-BFA3-10FCC5301B1D}" srcOrd="2" destOrd="0" presId="urn:microsoft.com/office/officeart/2005/8/layout/hList6"/>
    <dgm:cxn modelId="{0977A8AE-FAA8-4C53-A195-3F0FE21D1729}" type="presOf" srcId="{3A08F84F-CA53-43FF-8C6A-436D7D4E5616}" destId="{613287AC-DA77-4D2D-BFA3-10FCC5301B1D}" srcOrd="0" destOrd="0" presId="urn:microsoft.com/office/officeart/2005/8/layout/hList6"/>
    <dgm:cxn modelId="{966C8C8E-B9BC-495B-A051-AD005BDB88B4}" type="presOf" srcId="{477C67FC-2E70-4D0A-8B77-82E9D0E54CA3}" destId="{613287AC-DA77-4D2D-BFA3-10FCC5301B1D}" srcOrd="0" destOrd="1" presId="urn:microsoft.com/office/officeart/2005/8/layout/hList6"/>
    <dgm:cxn modelId="{3E5E2486-F5B9-439E-B1CD-F2A1093FBBEC}" type="presOf" srcId="{5BA323A0-991B-48C9-8406-F973EB3EFE7E}" destId="{613287AC-DA77-4D2D-BFA3-10FCC5301B1D}" srcOrd="0" destOrd="2" presId="urn:microsoft.com/office/officeart/2005/8/layout/hList6"/>
    <dgm:cxn modelId="{4B008767-7BD5-4098-B29E-7492E8A3A569}" type="presOf" srcId="{45D67C94-B48B-4635-86CC-0E0B5C09F738}" destId="{613287AC-DA77-4D2D-BFA3-10FCC5301B1D}" srcOrd="0" destOrd="3" presId="urn:microsoft.com/office/officeart/2005/8/layout/hList6"/>
    <dgm:cxn modelId="{BFAB0960-A7F8-4D87-8DF3-E254503A12D3}" type="presParOf" srcId="{424DB23B-49D0-4566-A6D0-80D7C50B1843}" destId="{2A221CA5-29B6-4EE0-8A0A-8DF6C5E26AFF}" srcOrd="3" destOrd="0" presId="urn:microsoft.com/office/officeart/2005/8/layout/hList6"/>
    <dgm:cxn modelId="{23D1B0DC-CAFC-48CD-98FA-CB12DFCF1848}" type="presParOf" srcId="{424DB23B-49D0-4566-A6D0-80D7C50B1843}" destId="{B189EAC9-453E-4FBC-9CEA-82A7EBD1A8CC}" srcOrd="4" destOrd="0" presId="urn:microsoft.com/office/officeart/2005/8/layout/hList6"/>
    <dgm:cxn modelId="{AA26E85A-7FB5-4A46-A9E1-4E8FA1C07540}" type="presOf" srcId="{F98668A0-C80D-4ABC-8D6F-AFAAFBFE1980}" destId="{B189EAC9-453E-4FBC-9CEA-82A7EBD1A8CC}" srcOrd="0" destOrd="0" presId="urn:microsoft.com/office/officeart/2005/8/layout/hList6"/>
    <dgm:cxn modelId="{8BB03B53-F1C7-4BC1-9458-693425BD2ABD}" type="presOf" srcId="{2863B823-78FF-4BAB-93AB-DD552DFA1193}" destId="{B189EAC9-453E-4FBC-9CEA-82A7EBD1A8CC}" srcOrd="0" destOrd="1" presId="urn:microsoft.com/office/officeart/2005/8/layout/hList6"/>
    <dgm:cxn modelId="{881DC11B-2F01-411E-BB7D-2B17EBCA7DB4}" type="presOf" srcId="{7E8D3A5E-C4C5-4EBA-8432-0127E70511F7}" destId="{B189EAC9-453E-4FBC-9CEA-82A7EBD1A8CC}" srcOrd="0" destOrd="2" presId="urn:microsoft.com/office/officeart/2005/8/layout/hList6"/>
    <dgm:cxn modelId="{7B278A3A-6691-426D-9F2C-7A7EBF19E348}" type="presOf" srcId="{482C52B3-7402-4499-BAA4-A112103F63DB}" destId="{B189EAC9-453E-4FBC-9CEA-82A7EBD1A8CC}" srcOrd="0" destOrd="3"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498455" cy="4264660"/>
        <a:chOff x="0" y="0"/>
        <a:chExt cx="10498455" cy="4264660"/>
      </a:xfrm>
    </dsp:grpSpPr>
    <dsp:sp modelId="{AF554F69-F60E-41D5-BE33-5E64157CEC67}">
      <dsp:nvSpPr>
        <dsp:cNvPr id="3" name="Flowchart: Manual Operation 2"/>
        <dsp:cNvSpPr/>
      </dsp:nvSpPr>
      <dsp:spPr bwMode="white">
        <a:xfrm rot="-5400000">
          <a:off x="-40632" y="437531"/>
          <a:ext cx="3449300" cy="3117769"/>
        </a:xfrm>
        <a:prstGeom prst="flowChartManualOperation">
          <a:avLst/>
        </a:prstGeom>
      </dsp:spPr>
      <dsp:style>
        <a:lnRef idx="0">
          <a:schemeClr val="lt1"/>
        </a:lnRef>
        <a:fillRef idx="3">
          <a:schemeClr val="accent1"/>
        </a:fillRef>
        <a:effectRef idx="3">
          <a:scrgbClr r="0" g="0" b="0"/>
        </a:effectRef>
        <a:fontRef idx="minor">
          <a:schemeClr val="lt1"/>
        </a:fontRef>
      </dsp:style>
      <dsp:txBody>
        <a:bodyPr rot="5400000" vert="horz" wrap="square" lIns="165100" tIns="0" rIns="33020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600" b="1" u="sng" dirty="0">
              <a:latin typeface="Times New Roman" panose="02020603050405020304" pitchFamily="18" charset="0"/>
              <a:cs typeface="Times New Roman" panose="02020603050405020304" pitchFamily="18" charset="0"/>
            </a:rPr>
            <a:t>MODIFICATION</a:t>
          </a:r>
          <a:endParaRPr lang="en-US" sz="2600" b="1" u="sng" dirty="0">
            <a:latin typeface="Times New Roman" panose="02020603050405020304" pitchFamily="18" charset="0"/>
            <a:cs typeface="Times New Roman" panose="02020603050405020304" pitchFamily="18" charset="0"/>
          </a:endParaRPr>
        </a:p>
        <a:p>
          <a:pPr marL="228600" lvl="1" indent="-228600">
            <a:lnSpc>
              <a:spcPct val="100000"/>
            </a:lnSpc>
            <a:spcBef>
              <a:spcPct val="0"/>
            </a:spcBef>
            <a:spcAft>
              <a:spcPct val="15000"/>
            </a:spcAft>
            <a:buChar char="•"/>
          </a:pPr>
          <a:r>
            <a:rPr lang="en-US" sz="2000" dirty="0">
              <a:latin typeface="Times New Roman" panose="02020603050405020304" pitchFamily="18" charset="0"/>
              <a:cs typeface="Times New Roman" panose="02020603050405020304" pitchFamily="18" charset="0"/>
            </a:rPr>
            <a:t>Translating Malay Language to English</a:t>
          </a:r>
          <a:endParaRPr lang="en-US" sz="2000" dirty="0">
            <a:latin typeface="Times New Roman" panose="02020603050405020304" pitchFamily="18" charset="0"/>
            <a:cs typeface="Times New Roman" panose="02020603050405020304" pitchFamily="18" charset="0"/>
          </a:endParaRPr>
        </a:p>
        <a:p>
          <a:pPr marL="228600" lvl="1" indent="-228600">
            <a:lnSpc>
              <a:spcPct val="100000"/>
            </a:lnSpc>
            <a:spcBef>
              <a:spcPct val="0"/>
            </a:spcBef>
            <a:spcAft>
              <a:spcPct val="15000"/>
            </a:spcAft>
            <a:buChar char="•"/>
          </a:pPr>
          <a:r>
            <a:rPr lang="en-US" sz="2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used DeepTranslator</a:t>
          </a:r>
          <a:endParaRPr sz="6500"/>
        </a:p>
      </dsp:txBody>
      <dsp:txXfrm rot="-5400000">
        <a:off x="-40632" y="437531"/>
        <a:ext cx="3449300" cy="3117769"/>
      </dsp:txXfrm>
    </dsp:sp>
    <dsp:sp modelId="{613287AC-DA77-4D2D-BFA3-10FCC5301B1D}">
      <dsp:nvSpPr>
        <dsp:cNvPr id="4" name="Flowchart: Manual Operation 3"/>
        <dsp:cNvSpPr/>
      </dsp:nvSpPr>
      <dsp:spPr bwMode="white">
        <a:xfrm rot="-5400000">
          <a:off x="2999216" y="575864"/>
          <a:ext cx="3767955" cy="3112931"/>
        </a:xfrm>
        <a:prstGeom prst="flowChartManualOperation">
          <a:avLst/>
        </a:prstGeom>
      </dsp:spPr>
      <dsp:style>
        <a:lnRef idx="0">
          <a:schemeClr val="lt1"/>
        </a:lnRef>
        <a:fillRef idx="3">
          <a:schemeClr val="accent1"/>
        </a:fillRef>
        <a:effectRef idx="3">
          <a:scrgbClr r="0" g="0" b="0"/>
        </a:effectRef>
        <a:fontRef idx="minor">
          <a:schemeClr val="lt1"/>
        </a:fontRef>
      </dsp:style>
      <dsp:txBody>
        <a:bodyPr rot="5400000" lIns="165100" tIns="0" rIns="33020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2600" b="1" u="sng" dirty="0">
              <a:latin typeface="Times New Roman" panose="02020603050405020304" pitchFamily="18" charset="0"/>
              <a:cs typeface="Times New Roman" panose="02020603050405020304" pitchFamily="18" charset="0"/>
            </a:rPr>
            <a:t>DATA CLEANING</a:t>
          </a:r>
          <a:endParaRPr lang="en-US" sz="2600" b="1" u="sng" dirty="0">
            <a:latin typeface="Times New Roman" panose="02020603050405020304" pitchFamily="18" charset="0"/>
            <a:cs typeface="Times New Roman" panose="02020603050405020304" pitchFamily="18" charset="0"/>
          </a:endParaRPr>
        </a:p>
        <a:p>
          <a:pPr marL="228600" lvl="1" indent="-228600" algn="l">
            <a:lnSpc>
              <a:spcPct val="100000"/>
            </a:lnSpc>
            <a:spcBef>
              <a:spcPct val="0"/>
            </a:spcBef>
            <a:spcAft>
              <a:spcPct val="15000"/>
            </a:spcAft>
            <a:buChar char="•"/>
          </a:pPr>
          <a:r>
            <a:rPr lang="en-US" sz="2000" dirty="0">
              <a:latin typeface="Times New Roman" panose="02020603050405020304" pitchFamily="18" charset="0"/>
              <a:cs typeface="Times New Roman" panose="02020603050405020304" pitchFamily="18" charset="0"/>
            </a:rPr>
            <a:t>Removal of Null Values</a:t>
          </a:r>
          <a:endParaRPr lang="en-US" sz="2000" dirty="0">
            <a:latin typeface="Times New Roman" panose="02020603050405020304" pitchFamily="18" charset="0"/>
            <a:cs typeface="Times New Roman" panose="02020603050405020304" pitchFamily="18" charset="0"/>
          </a:endParaRPr>
        </a:p>
        <a:p>
          <a:pPr marL="228600" lvl="1" indent="-228600" algn="l">
            <a:lnSpc>
              <a:spcPct val="100000"/>
            </a:lnSpc>
            <a:spcBef>
              <a:spcPct val="0"/>
            </a:spcBef>
            <a:spcAft>
              <a:spcPct val="15000"/>
            </a:spcAft>
            <a:buChar char="•"/>
          </a:pPr>
          <a:r>
            <a:rPr lang="en-US" sz="2000" dirty="0">
              <a:latin typeface="Times New Roman" panose="02020603050405020304" pitchFamily="18" charset="0"/>
              <a:cs typeface="Times New Roman" panose="02020603050405020304" pitchFamily="18" charset="0"/>
            </a:rPr>
            <a:t>Removal of duplicates</a:t>
          </a:r>
          <a:endParaRPr lang="en-US" sz="2000" dirty="0">
            <a:latin typeface="Times New Roman" panose="02020603050405020304" pitchFamily="18" charset="0"/>
            <a:cs typeface="Times New Roman" panose="02020603050405020304" pitchFamily="18" charset="0"/>
          </a:endParaRPr>
        </a:p>
        <a:p>
          <a:pPr marL="228600" lvl="1" indent="-228600" algn="l">
            <a:lnSpc>
              <a:spcPct val="100000"/>
            </a:lnSpc>
            <a:spcBef>
              <a:spcPct val="0"/>
            </a:spcBef>
            <a:spcAft>
              <a:spcPct val="15000"/>
            </a:spcAft>
            <a:buChar char="•"/>
          </a:pPr>
          <a:r>
            <a:rPr lang="en-US" sz="2000" dirty="0">
              <a:latin typeface="Times New Roman" panose="02020603050405020304" pitchFamily="18" charset="0"/>
              <a:cs typeface="Times New Roman" panose="02020603050405020304" pitchFamily="18" charset="0"/>
            </a:rPr>
            <a:t>Missing Values Treatment</a:t>
          </a:r>
        </a:p>
      </dsp:txBody>
      <dsp:txXfrm rot="-5400000">
        <a:off x="2999216" y="575864"/>
        <a:ext cx="3767955" cy="3112931"/>
      </dsp:txXfrm>
    </dsp:sp>
    <dsp:sp modelId="{B189EAC9-453E-4FBC-9CEA-82A7EBD1A8CC}">
      <dsp:nvSpPr>
        <dsp:cNvPr id="5" name="Flowchart: Manual Operation 4"/>
        <dsp:cNvSpPr/>
      </dsp:nvSpPr>
      <dsp:spPr bwMode="white">
        <a:xfrm rot="-5400000">
          <a:off x="6708620" y="193379"/>
          <a:ext cx="3702023" cy="3877647"/>
        </a:xfrm>
        <a:prstGeom prst="flowChartManualOperation">
          <a:avLst/>
        </a:prstGeom>
      </dsp:spPr>
      <dsp:style>
        <a:lnRef idx="0">
          <a:schemeClr val="lt1"/>
        </a:lnRef>
        <a:fillRef idx="3">
          <a:schemeClr val="accent1"/>
        </a:fillRef>
        <a:effectRef idx="3">
          <a:scrgbClr r="0" g="0" b="0"/>
        </a:effectRef>
        <a:fontRef idx="minor">
          <a:schemeClr val="lt1"/>
        </a:fontRef>
      </dsp:style>
      <dsp:txBody>
        <a:bodyPr rot="5400000" vert="horz" wrap="square" lIns="152400" tIns="0" rIns="30480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r>
            <a:rPr lang="en-US" sz="2400" b="1" u="sng" dirty="0">
              <a:latin typeface="Times New Roman" panose="02020603050405020304" pitchFamily="18" charset="0"/>
              <a:cs typeface="Times New Roman" panose="02020603050405020304" pitchFamily="18" charset="0"/>
            </a:rPr>
            <a:t>EDA</a:t>
          </a:r>
          <a:endParaRPr lang="en-US" sz="2400" b="1" u="sng" dirty="0">
            <a:latin typeface="Times New Roman" panose="02020603050405020304" pitchFamily="18" charset="0"/>
            <a:cs typeface="Times New Roman" panose="02020603050405020304" pitchFamily="18" charset="0"/>
          </a:endParaRPr>
        </a:p>
        <a:p>
          <a:pPr marL="228600" lvl="1" indent="-228600" algn="l">
            <a:lnSpc>
              <a:spcPct val="100000"/>
            </a:lnSpc>
            <a:spcBef>
              <a:spcPct val="0"/>
            </a:spcBef>
            <a:spcAft>
              <a:spcPct val="15000"/>
            </a:spcAft>
            <a:buChar char="•"/>
          </a:pPr>
          <a:r>
            <a:rPr lang="en-US" sz="2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used PandasProfiling to get inferences.</a:t>
          </a:r>
          <a:endParaRPr lang="en-US" sz="2000" dirty="0">
            <a:latin typeface="Times New Roman" panose="02020603050405020304" pitchFamily="18" charset="0"/>
            <a:cs typeface="Times New Roman" panose="02020603050405020304" pitchFamily="18" charset="0"/>
          </a:endParaRPr>
        </a:p>
        <a:p>
          <a:pPr marL="228600" lvl="1" indent="-228600" algn="l">
            <a:lnSpc>
              <a:spcPct val="100000"/>
            </a:lnSpc>
            <a:spcBef>
              <a:spcPct val="0"/>
            </a:spcBef>
            <a:spcAft>
              <a:spcPct val="15000"/>
            </a:spcAft>
            <a:buChar char="•"/>
          </a:pPr>
          <a:r>
            <a:rPr lang="en-US" sz="2000"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took inferences from correlation matrix.</a:t>
          </a:r>
          <a:endParaRPr lang="en-US" sz="2000" dirty="0">
            <a:latin typeface="Times New Roman" panose="02020603050405020304" pitchFamily="18" charset="0"/>
            <a:cs typeface="Times New Roman" panose="02020603050405020304" pitchFamily="18" charset="0"/>
          </a:endParaRPr>
        </a:p>
        <a:p>
          <a:pPr marL="228600" lvl="1" indent="-228600" algn="l">
            <a:lnSpc>
              <a:spcPct val="100000"/>
            </a:lnSpc>
            <a:spcBef>
              <a:spcPct val="0"/>
            </a:spcBef>
            <a:spcAft>
              <a:spcPct val="15000"/>
            </a:spcAft>
            <a:buChar char="•"/>
          </a:pPr>
          <a:r>
            <a:rPr lang="en-US" sz="2000" dirty="0">
              <a:latin typeface="Times New Roman" panose="02020603050405020304" pitchFamily="18" charset="0"/>
              <a:cs typeface="Times New Roman" panose="02020603050405020304" pitchFamily="18" charset="0"/>
            </a:rPr>
            <a:t>Python Libraries: Plotly, Seaborn, Matplotlib.</a:t>
          </a:r>
          <a:endParaRPr sz="6500"/>
        </a:p>
      </dsp:txBody>
      <dsp:txXfrm rot="-5400000">
        <a:off x="6708620" y="193379"/>
        <a:ext cx="3702023" cy="387764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1"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1"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1"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1"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1"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1"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1"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2.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20"/>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8.jpe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21.jpeg"/><Relationship Id="rId5" Type="http://schemas.openxmlformats.org/officeDocument/2006/relationships/tags" Target="../tags/tag4.xml"/><Relationship Id="rId4" Type="http://schemas.openxmlformats.org/officeDocument/2006/relationships/image" Target="../media/image20.jpeg"/><Relationship Id="rId3" Type="http://schemas.openxmlformats.org/officeDocument/2006/relationships/tags" Target="../tags/tag3.xml"/><Relationship Id="rId2" Type="http://schemas.openxmlformats.org/officeDocument/2006/relationships/image" Target="../media/image19.jpeg"/><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23.jpeg"/><Relationship Id="rId3" Type="http://schemas.openxmlformats.org/officeDocument/2006/relationships/tags" Target="../tags/tag6.xml"/><Relationship Id="rId2" Type="http://schemas.openxmlformats.org/officeDocument/2006/relationships/image" Target="../media/image22.jpeg"/><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9.xml"/><Relationship Id="rId4" Type="http://schemas.openxmlformats.org/officeDocument/2006/relationships/image" Target="../media/image26.jpeg"/><Relationship Id="rId3" Type="http://schemas.openxmlformats.org/officeDocument/2006/relationships/tags" Target="../tags/tag8.xml"/><Relationship Id="rId2" Type="http://schemas.openxmlformats.org/officeDocument/2006/relationships/image" Target="../media/image25.jpeg"/><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8.jpe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32.jpeg"/><Relationship Id="rId3" Type="http://schemas.openxmlformats.org/officeDocument/2006/relationships/tags" Target="../tags/tag12.xml"/><Relationship Id="rId2" Type="http://schemas.openxmlformats.org/officeDocument/2006/relationships/image" Target="../media/image31.jpeg"/><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4.xml"/><Relationship Id="rId2" Type="http://schemas.openxmlformats.org/officeDocument/2006/relationships/image" Target="../media/image33.jpeg"/><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5.jpeg"/><Relationship Id="rId1" Type="http://schemas.openxmlformats.org/officeDocument/2006/relationships/image" Target="../media/image34.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6.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image" Target="../media/image3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image" Target="../media/image41.jpeg"/><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1.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image" Target="../media/image45.jpeg"/><Relationship Id="rId6" Type="http://schemas.openxmlformats.org/officeDocument/2006/relationships/tags" Target="../tags/tag25.xml"/><Relationship Id="rId5" Type="http://schemas.openxmlformats.org/officeDocument/2006/relationships/image" Target="../media/image44.jpeg"/><Relationship Id="rId4" Type="http://schemas.openxmlformats.org/officeDocument/2006/relationships/tags" Target="../tags/tag24.xml"/><Relationship Id="rId3" Type="http://schemas.openxmlformats.org/officeDocument/2006/relationships/image" Target="../media/image43.jpeg"/><Relationship Id="rId2" Type="http://schemas.openxmlformats.org/officeDocument/2006/relationships/tags" Target="../tags/tag23.xml"/><Relationship Id="rId1" Type="http://schemas.openxmlformats.org/officeDocument/2006/relationships/tags" Target="../tags/tag2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46.jpeg"/><Relationship Id="rId2" Type="http://schemas.openxmlformats.org/officeDocument/2006/relationships/tags" Target="../tags/tag27.xml"/><Relationship Id="rId1" Type="http://schemas.openxmlformats.org/officeDocument/2006/relationships/tags" Target="../tags/tag26.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48.jpeg"/><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47.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49.jpeg"/><Relationship Id="rId2" Type="http://schemas.openxmlformats.org/officeDocument/2006/relationships/tags" Target="../tags/tag31.xml"/><Relationship Id="rId1" Type="http://schemas.openxmlformats.org/officeDocument/2006/relationships/tags" Target="../tags/tag30.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52.jpeg"/><Relationship Id="rId3" Type="http://schemas.openxmlformats.org/officeDocument/2006/relationships/image" Target="../media/image51.svg"/><Relationship Id="rId2" Type="http://schemas.openxmlformats.org/officeDocument/2006/relationships/image" Target="../media/image50.jpeg"/><Relationship Id="rId1" Type="http://schemas.openxmlformats.org/officeDocument/2006/relationships/tags" Target="../tags/tag32.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openxmlformats.org/officeDocument/2006/relationships/image" Target="../media/image53.jpeg"/><Relationship Id="rId4" Type="http://schemas.openxmlformats.org/officeDocument/2006/relationships/tags" Target="../tags/tag34.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5.xml"/><Relationship Id="rId1" Type="http://schemas.openxmlformats.org/officeDocument/2006/relationships/image" Target="../media/image5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jpeg"/><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5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635"/>
            <a:ext cx="12256135" cy="6856095"/>
          </a:xfrm>
          <a:prstGeom prst="rect">
            <a:avLst/>
          </a:prstGeom>
        </p:spPr>
      </p:pic>
      <p:sp>
        <p:nvSpPr>
          <p:cNvPr id="2" name="Title 1"/>
          <p:cNvSpPr>
            <a:spLocks noGrp="1"/>
          </p:cNvSpPr>
          <p:nvPr>
            <p:ph type="ctrTitle"/>
          </p:nvPr>
        </p:nvSpPr>
        <p:spPr>
          <a:xfrm>
            <a:off x="2886710" y="1481455"/>
            <a:ext cx="9270365" cy="2087880"/>
          </a:xfrm>
        </p:spPr>
        <p:txBody>
          <a:bodyPr>
            <a:normAutofit/>
          </a:bodyPr>
          <a:lstStyle/>
          <a:p>
            <a:pPr algn="r">
              <a:lnSpc>
                <a:spcPct val="90000"/>
              </a:lnSpc>
            </a:pPr>
            <a:r>
              <a:rPr lang="en-US" sz="40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Machine Learning-Enhanced Academic Achievement Forecaster</a:t>
            </a:r>
            <a:endParaRPr lang="en-US" sz="40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endParaRPr>
          </a:p>
        </p:txBody>
      </p:sp>
      <p:sp>
        <p:nvSpPr>
          <p:cNvPr id="3" name="Subtitle 2"/>
          <p:cNvSpPr>
            <a:spLocks noGrp="1"/>
          </p:cNvSpPr>
          <p:nvPr>
            <p:ph type="subTitle" idx="1"/>
          </p:nvPr>
        </p:nvSpPr>
        <p:spPr>
          <a:xfrm>
            <a:off x="3390900" y="3429000"/>
            <a:ext cx="8674100" cy="617220"/>
          </a:xfrm>
          <a:noFill/>
          <a:extLst>
            <a:ext uri="{909E8E84-426E-40DD-AFC4-6F175D3DCCD1}">
              <a14:hiddenFill xmlns:a14="http://schemas.microsoft.com/office/drawing/2010/main">
                <a:solidFill>
                  <a:schemeClr val="accent1"/>
                </a:solidFill>
              </a14:hiddenFill>
            </a:ext>
          </a:extLst>
        </p:spPr>
        <p:txBody>
          <a:bodyPr>
            <a:noAutofit/>
          </a:bodyPr>
          <a:lstStyle/>
          <a:p>
            <a:r>
              <a:rPr lang="en-US" sz="1800" b="1" dirty="0">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A Comprehensive Approach to Student Performance Analysis and Institutional Challenges</a:t>
            </a:r>
            <a:endParaRPr lang="en-US" sz="1800" b="1" dirty="0">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endParaRPr>
          </a:p>
        </p:txBody>
      </p:sp>
      <p:sp>
        <p:nvSpPr>
          <p:cNvPr id="5" name="Text Box 4"/>
          <p:cNvSpPr txBox="1"/>
          <p:nvPr/>
        </p:nvSpPr>
        <p:spPr>
          <a:xfrm>
            <a:off x="3048000" y="5660390"/>
            <a:ext cx="4361815" cy="368300"/>
          </a:xfrm>
          <a:prstGeom prst="rect">
            <a:avLst/>
          </a:prstGeom>
          <a:noFill/>
        </p:spPr>
        <p:txBody>
          <a:bodyPr wrap="square" rtlCol="0" anchor="t">
            <a:spAutoFit/>
          </a:bodyPr>
          <a:p>
            <a:r>
              <a:rPr lang="en-US"/>
              <a:t>                </a:t>
            </a:r>
            <a:endParaRPr lang="en-US" b="1">
              <a:solidFill>
                <a:schemeClr val="bg2">
                  <a:lumMod val="20000"/>
                  <a:lumOff val="8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0"/>
            <a:ext cx="12191365" cy="807085"/>
          </a:xfrm>
          <a:solidFill>
            <a:schemeClr val="accent1"/>
          </a:solidFill>
        </p:spPr>
        <p:style>
          <a:lnRef idx="0">
            <a:srgbClr val="FFFFFF"/>
          </a:lnRef>
          <a:fillRef idx="1">
            <a:schemeClr val="accent1"/>
          </a:fillRef>
          <a:effectRef idx="0">
            <a:srgbClr val="FFFFFF"/>
          </a:effectRef>
          <a:fontRef idx="minor">
            <a:schemeClr val="lt1"/>
          </a:fontRef>
        </p:style>
        <p:txBody>
          <a:bodyPr>
            <a:noAutofit/>
          </a:bodyPr>
          <a:lstStyle/>
          <a:p>
            <a:r>
              <a:rPr lang="en-US" dirty="0">
                <a:solidFill>
                  <a:schemeClr val="lt1"/>
                </a:solidFill>
                <a:latin typeface="Calibri" panose="020F0502020204030204" charset="0"/>
                <a:ea typeface="+mj-ea"/>
                <a:cs typeface="Calibri" panose="020F0502020204030204" charset="0"/>
              </a:rPr>
              <a:t>Feature Engineering:</a:t>
            </a:r>
            <a:endParaRPr lang="en-US" dirty="0">
              <a:solidFill>
                <a:schemeClr val="lt1"/>
              </a:solidFill>
              <a:latin typeface="Calibri" panose="020F0502020204030204" charset="0"/>
              <a:ea typeface="+mj-ea"/>
              <a:cs typeface="Calibri" panose="020F0502020204030204" charset="0"/>
            </a:endParaRPr>
          </a:p>
        </p:txBody>
      </p:sp>
      <p:sp>
        <p:nvSpPr>
          <p:cNvPr id="6" name="TextBox 5"/>
          <p:cNvSpPr txBox="1"/>
          <p:nvPr/>
        </p:nvSpPr>
        <p:spPr>
          <a:xfrm>
            <a:off x="228602" y="1014607"/>
            <a:ext cx="10092847" cy="5846445"/>
          </a:xfrm>
          <a:prstGeom prst="rect">
            <a:avLst/>
          </a:prstGeom>
          <a:noFill/>
        </p:spPr>
        <p:txBody>
          <a:bodyPr wrap="square">
            <a:spAutoFit/>
          </a:bodyPr>
          <a:lstStyle/>
          <a:p>
            <a:pPr indent="0">
              <a:buFont typeface="Wingdings" panose="05000000000000000000" charset="0"/>
              <a:buNone/>
            </a:pPr>
            <a:r>
              <a:rPr lang="en-US" sz="2000" i="0" dirty="0">
                <a:solidFill>
                  <a:srgbClr val="202124"/>
                </a:solidFill>
                <a:effectLst/>
                <a:latin typeface="Times New Roman" panose="02020603050405020304" pitchFamily="18" charset="0"/>
                <a:cs typeface="Times New Roman" panose="02020603050405020304" pitchFamily="18" charset="0"/>
              </a:rPr>
              <a:t>Feature selection methods are techniques used to identify and select the most relevant variables or features from a dataset to improve model performance, reduce overfitting, and enhance interpretability by focusing on the most informative attributes.</a:t>
            </a:r>
            <a:endParaRPr lang="en-US" sz="2000" i="0" dirty="0">
              <a:solidFill>
                <a:srgbClr val="202124"/>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i="0" dirty="0">
              <a:solidFill>
                <a:srgbClr val="202124"/>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i="0" dirty="0">
                <a:solidFill>
                  <a:srgbClr val="202124"/>
                </a:solidFill>
                <a:effectLst/>
                <a:latin typeface="Times New Roman" panose="02020603050405020304" pitchFamily="18" charset="0"/>
                <a:cs typeface="Times New Roman" panose="02020603050405020304" pitchFamily="18" charset="0"/>
              </a:rPr>
              <a:t>Correlation analysis statistical method used to measure the strength of the linear relationship </a:t>
            </a:r>
            <a:endParaRPr lang="en-US" sz="2000" i="0" dirty="0">
              <a:solidFill>
                <a:srgbClr val="202124"/>
              </a:solidFill>
              <a:effectLst/>
              <a:latin typeface="Times New Roman" panose="02020603050405020304" pitchFamily="18" charset="0"/>
              <a:cs typeface="Times New Roman" panose="02020603050405020304" pitchFamily="18" charset="0"/>
            </a:endParaRPr>
          </a:p>
          <a:p>
            <a:r>
              <a:rPr lang="en-US" sz="2000" dirty="0">
                <a:solidFill>
                  <a:srgbClr val="202124"/>
                </a:solidFill>
                <a:latin typeface="Times New Roman" panose="02020603050405020304" pitchFamily="18" charset="0"/>
                <a:cs typeface="Times New Roman" panose="02020603050405020304" pitchFamily="18" charset="0"/>
              </a:rPr>
              <a:t> </a:t>
            </a:r>
            <a:r>
              <a:rPr lang="en-US" sz="2000" i="0" dirty="0">
                <a:solidFill>
                  <a:srgbClr val="202124"/>
                </a:solidFill>
                <a:effectLst/>
                <a:latin typeface="Times New Roman" panose="02020603050405020304" pitchFamily="18" charset="0"/>
                <a:cs typeface="Times New Roman" panose="02020603050405020304" pitchFamily="18" charset="0"/>
              </a:rPr>
              <a:t>between two variables and compute their association.</a:t>
            </a:r>
            <a:endParaRPr lang="en-US" sz="2000" i="0" dirty="0">
              <a:solidFill>
                <a:srgbClr val="202124"/>
              </a:solidFill>
              <a:effectLst/>
              <a:latin typeface="Times New Roman" panose="02020603050405020304" pitchFamily="18" charset="0"/>
              <a:cs typeface="Times New Roman" panose="02020603050405020304" pitchFamily="18" charset="0"/>
            </a:endParaRPr>
          </a:p>
          <a:p>
            <a:endParaRPr lang="en-US" sz="2000" i="0" dirty="0">
              <a:solidFill>
                <a:srgbClr val="202124"/>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solidFill>
                  <a:srgbClr val="202124"/>
                </a:solidFill>
                <a:latin typeface="Times New Roman" panose="02020603050405020304" pitchFamily="18" charset="0"/>
                <a:cs typeface="Times New Roman" panose="02020603050405020304" pitchFamily="18" charset="0"/>
              </a:rPr>
              <a:t>Regularization technique penalizes the inclusion of unnecessary features during model training, promoting simpler models and reducing overfitting.</a:t>
            </a:r>
            <a:endParaRPr lang="en-US" sz="2000" dirty="0">
              <a:solidFill>
                <a:srgbClr val="202124"/>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solidFill>
                <a:srgbClr val="202124"/>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solidFill>
                  <a:srgbClr val="202124"/>
                </a:solidFill>
                <a:latin typeface="Times New Roman" panose="02020603050405020304" pitchFamily="18" charset="0"/>
                <a:cs typeface="Times New Roman" panose="02020603050405020304" pitchFamily="18" charset="0"/>
              </a:rPr>
              <a:t>Principal Component Analysis (PCA)is a dimensionality reduction technique that transforms features into a lower-dimensional space while </a:t>
            </a:r>
            <a:endParaRPr lang="en-US" sz="2000" dirty="0">
              <a:solidFill>
                <a:srgbClr val="202124"/>
              </a:solidFill>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r>
              <a:rPr lang="en-US" sz="2000" dirty="0">
                <a:solidFill>
                  <a:srgbClr val="202124"/>
                </a:solidFill>
                <a:latin typeface="Times New Roman" panose="02020603050405020304" pitchFamily="18" charset="0"/>
                <a:cs typeface="Times New Roman" panose="02020603050405020304" pitchFamily="18" charset="0"/>
              </a:rPr>
              <a:t>     preserving the most important information.</a:t>
            </a:r>
            <a:endParaRPr lang="en-US" sz="2000" dirty="0">
              <a:solidFill>
                <a:srgbClr val="202124"/>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solidFill>
                <a:srgbClr val="202124"/>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solidFill>
                  <a:srgbClr val="202124"/>
                </a:solidFill>
                <a:latin typeface="Times New Roman" panose="02020603050405020304" pitchFamily="18" charset="0"/>
                <a:cs typeface="Times New Roman" panose="02020603050405020304" pitchFamily="18" charset="0"/>
              </a:rPr>
              <a:t>Library used was SelectKBest (</a:t>
            </a:r>
            <a:r>
              <a:rPr lang="en-US" sz="2000" dirty="0">
                <a:latin typeface="Times New Roman" panose="02020603050405020304" pitchFamily="18" charset="0"/>
                <a:cs typeface="Times New Roman" panose="02020603050405020304" pitchFamily="18" charset="0"/>
              </a:rPr>
              <a:t>Select features</a:t>
            </a:r>
            <a:endParaRPr lang="en-US" sz="2000"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    according to the k highest scores.)</a:t>
            </a:r>
            <a:endParaRPr lang="en-US" sz="2000" dirty="0">
              <a:solidFill>
                <a:srgbClr val="202124"/>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dirty="0">
              <a:solidFill>
                <a:srgbClr val="202124"/>
              </a:solidFill>
            </a:endParaRPr>
          </a:p>
          <a:p>
            <a:endParaRPr lang="en-IN" dirty="0"/>
          </a:p>
          <a:p>
            <a:pPr marL="285750" indent="-285750">
              <a:buFont typeface="Wingdings" panose="05000000000000000000" pitchFamily="2" charset="2"/>
              <a:buChar char="v"/>
            </a:pPr>
            <a:endParaRPr lang="en-IN" dirty="0"/>
          </a:p>
        </p:txBody>
      </p:sp>
      <p:pic>
        <p:nvPicPr>
          <p:cNvPr id="2050" name="Picture 2" descr="Feature Selection: Beyond feature importance? - KDnugge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86095" y="4401185"/>
            <a:ext cx="3814445" cy="2025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eature Engineering: What Powers Machine Learning | by Will Koehrse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8203" y="1014607"/>
            <a:ext cx="1915059" cy="11636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cture1"/>
          <p:cNvPicPr>
            <a:picLocks noChangeAspect="1"/>
          </p:cNvPicPr>
          <p:nvPr/>
        </p:nvPicPr>
        <p:blipFill>
          <a:blip r:embed="rId1"/>
          <a:stretch>
            <a:fillRect/>
          </a:stretch>
        </p:blipFill>
        <p:spPr>
          <a:xfrm>
            <a:off x="0" y="880110"/>
            <a:ext cx="12277090" cy="6019800"/>
          </a:xfrm>
          <a:prstGeom prst="rect">
            <a:avLst/>
          </a:prstGeom>
        </p:spPr>
      </p:pic>
      <p:sp>
        <p:nvSpPr>
          <p:cNvPr id="3" name="Text Box 2"/>
          <p:cNvSpPr txBox="1"/>
          <p:nvPr/>
        </p:nvSpPr>
        <p:spPr>
          <a:xfrm>
            <a:off x="0" y="-635"/>
            <a:ext cx="12277725" cy="880745"/>
          </a:xfrm>
          <a:prstGeom prst="rect">
            <a:avLst/>
          </a:prstGeom>
          <a:solidFill>
            <a:schemeClr val="accent1"/>
          </a:solidFill>
        </p:spPr>
        <p:txBody>
          <a:bodyPr wrap="square" rtlCol="0">
            <a:noAutofit/>
          </a:bodyPr>
          <a:p>
            <a:endParaRPr lang="en-US"/>
          </a:p>
        </p:txBody>
      </p:sp>
      <p:sp>
        <p:nvSpPr>
          <p:cNvPr id="5" name="TextBox 4"/>
          <p:cNvSpPr txBox="1"/>
          <p:nvPr/>
        </p:nvSpPr>
        <p:spPr>
          <a:xfrm>
            <a:off x="0" y="242533"/>
            <a:ext cx="5092504" cy="553085"/>
          </a:xfrm>
          <a:prstGeom prst="rect">
            <a:avLst/>
          </a:prstGeom>
          <a:noFill/>
        </p:spPr>
        <p:txBody>
          <a:bodyPr wrap="square" rtlCol="0">
            <a:spAutoFit/>
          </a:bodyPr>
          <a:lstStyle/>
          <a:p>
            <a:pPr algn="l" fontAlgn="base">
              <a:buClrTx/>
              <a:buSzTx/>
              <a:buFontTx/>
            </a:pPr>
            <a:r>
              <a:rPr lang="en-US" sz="3000" dirty="0">
                <a:solidFill>
                  <a:schemeClr val="lt1"/>
                </a:solidFill>
                <a:latin typeface="Calibri" panose="020F0502020204030204" charset="0"/>
                <a:ea typeface="+mj-ea"/>
                <a:cs typeface="Calibri" panose="020F0502020204030204" charset="0"/>
              </a:rPr>
              <a:t>EXPLORATORY DATA ANALYSIS:</a:t>
            </a:r>
            <a:endParaRPr lang="en-US" sz="3000" dirty="0">
              <a:solidFill>
                <a:schemeClr val="lt1"/>
              </a:solidFill>
              <a:latin typeface="Calibri" panose="020F0502020204030204" charset="0"/>
              <a:ea typeface="+mj-ea"/>
              <a:cs typeface="Calibri" panose="020F0502020204030204" charset="0"/>
            </a:endParaRPr>
          </a:p>
        </p:txBody>
      </p:sp>
      <p:sp>
        <p:nvSpPr>
          <p:cNvPr id="2" name="Text Box 1"/>
          <p:cNvSpPr txBox="1"/>
          <p:nvPr/>
        </p:nvSpPr>
        <p:spPr>
          <a:xfrm>
            <a:off x="6005195" y="2518410"/>
            <a:ext cx="6096000" cy="1660525"/>
          </a:xfrm>
          <a:prstGeom prst="rect">
            <a:avLst/>
          </a:prstGeom>
          <a:noFill/>
        </p:spPr>
        <p:txBody>
          <a:bodyPr wrap="square" rtlCol="0" anchor="t">
            <a:spAutoFit/>
          </a:bodyPr>
          <a:p>
            <a:pPr marL="457200" indent="-457200">
              <a:buFont typeface="Wingdings" panose="05000000000000000000" pitchFamily="2" charset="2"/>
              <a:buChar char="Ø"/>
            </a:pPr>
            <a:r>
              <a:rPr lang="en-US" sz="2800" b="1" dirty="0">
                <a:solidFill>
                  <a:schemeClr val="bg1"/>
                </a:solidFill>
                <a:latin typeface="Times New Roman" panose="02020603050405020304" pitchFamily="18" charset="0"/>
                <a:cs typeface="Times New Roman" panose="02020603050405020304" pitchFamily="18" charset="0"/>
                <a:sym typeface="+mn-ea"/>
              </a:rPr>
              <a:t>Attrition Analysis</a:t>
            </a:r>
            <a:endParaRPr lang="en-US" sz="2800" b="1"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1" dirty="0">
                <a:solidFill>
                  <a:schemeClr val="bg1"/>
                </a:solidFill>
                <a:latin typeface="Times New Roman" panose="02020603050405020304" pitchFamily="18" charset="0"/>
                <a:cs typeface="Times New Roman" panose="02020603050405020304" pitchFamily="18" charset="0"/>
                <a:sym typeface="+mn-ea"/>
              </a:rPr>
              <a:t>On-Time Graduation Analysis</a:t>
            </a:r>
            <a:endParaRPr lang="en-US" sz="2800" b="1"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b="1" dirty="0">
                <a:solidFill>
                  <a:schemeClr val="bg1"/>
                </a:solidFill>
                <a:latin typeface="Times New Roman" panose="02020603050405020304" pitchFamily="18" charset="0"/>
                <a:cs typeface="Times New Roman" panose="02020603050405020304" pitchFamily="18" charset="0"/>
                <a:sym typeface="+mn-ea"/>
              </a:rPr>
              <a:t>On-Campus Employment Analysis</a:t>
            </a:r>
            <a:br>
              <a:rPr lang="en-US" b="1" dirty="0">
                <a:latin typeface="Calibri" panose="020F0502020204030204" charset="0"/>
                <a:cs typeface="Calibri" panose="020F0502020204030204" charset="0"/>
                <a:sym typeface="+mn-ea"/>
              </a:rPr>
            </a:br>
            <a:endParaRPr lang="en-US" b="1" dirty="0">
              <a:latin typeface="Calibri" panose="020F0502020204030204" charset="0"/>
              <a:cs typeface="Calibri" panose="020F0502020204030204" charset="0"/>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5"/>
            <a:ext cx="12192000" cy="802005"/>
          </a:xfrm>
          <a:solidFill>
            <a:schemeClr val="accent1"/>
          </a:solidFill>
        </p:spPr>
        <p:txBody>
          <a:bodyPr>
            <a:noAutofit/>
          </a:bodyPr>
          <a:lstStyle/>
          <a:p>
            <a:pPr algn="l">
              <a:buClrTx/>
              <a:buSzTx/>
              <a:buFontTx/>
            </a:pPr>
            <a:r>
              <a:rPr lang="en-US" dirty="0">
                <a:solidFill>
                  <a:schemeClr val="lt1"/>
                </a:solidFill>
                <a:latin typeface="Calibri" panose="020F0502020204030204" charset="0"/>
                <a:cs typeface="Calibri" panose="020F0502020204030204" charset="0"/>
              </a:rPr>
              <a:t>Attrition Class Analysis:</a:t>
            </a:r>
            <a:endParaRPr lang="en-US" dirty="0">
              <a:solidFill>
                <a:schemeClr val="lt1"/>
              </a:solidFill>
              <a:latin typeface="Calibri" panose="020F0502020204030204" charset="0"/>
              <a:cs typeface="Calibri" panose="020F0502020204030204" charset="0"/>
            </a:endParaRPr>
          </a:p>
        </p:txBody>
      </p:sp>
      <p:sp>
        <p:nvSpPr>
          <p:cNvPr id="5" name="TextBox 4"/>
          <p:cNvSpPr txBox="1"/>
          <p:nvPr/>
        </p:nvSpPr>
        <p:spPr>
          <a:xfrm>
            <a:off x="451485" y="802640"/>
            <a:ext cx="11289665" cy="5908040"/>
          </a:xfrm>
          <a:prstGeom prst="rect">
            <a:avLst/>
          </a:prstGeom>
          <a:noFill/>
        </p:spPr>
        <p:txBody>
          <a:bodyPr wrap="square" rtlCol="0">
            <a:spAutoFit/>
          </a:bodyPr>
          <a:lstStyle/>
          <a:p>
            <a:pPr indent="0">
              <a:buFont typeface="Wingdings" panose="05000000000000000000" pitchFamily="2" charset="2"/>
              <a:buNone/>
            </a:pPr>
            <a:r>
              <a:rPr lang="en-US" sz="2000" dirty="0">
                <a:latin typeface="Times New Roman" panose="02020603050405020304" pitchFamily="18" charset="0"/>
                <a:cs typeface="Times New Roman" panose="02020603050405020304" pitchFamily="18" charset="0"/>
              </a:rPr>
              <a:t>The background information dataset comprises 35,174 entries with 46 columns. It contains details about students' academic backgrounds, including their program, cohort, degree level, matriculation number, examination results, entrance qualifications, demographic information such as race and gender, as well as sponsorship and registration statuses.</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Attrited Students are  </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Deceased</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Terminated</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Suspended </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Registration Cancelled</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Dismissed </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Failed </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Withdrawn from Studies</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Not Attrited Students are </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Confirmation for Register</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Will Graduate </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Active and Graduated from Studies</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Overall the Not Attrited students are  91% and Attrited students are 9%. </a:t>
            </a:r>
            <a:endParaRPr lang="en-US" sz="2000" dirty="0">
              <a:latin typeface="Times New Roman" panose="02020603050405020304" pitchFamily="18" charset="0"/>
              <a:cs typeface="Times New Roman" panose="02020603050405020304" pitchFamily="18" charset="0"/>
            </a:endParaRPr>
          </a:p>
          <a:p>
            <a:endParaRPr lang="en-US" dirty="0"/>
          </a:p>
        </p:txBody>
      </p:sp>
      <p:pic>
        <p:nvPicPr>
          <p:cNvPr id="8" name="Picture 7"/>
          <p:cNvPicPr>
            <a:picLocks noChangeAspect="1"/>
          </p:cNvPicPr>
          <p:nvPr>
            <p:custDataLst>
              <p:tags r:id="rId1"/>
            </p:custDataLst>
          </p:nvPr>
        </p:nvPicPr>
        <p:blipFill>
          <a:blip r:embed="rId2"/>
          <a:stretch>
            <a:fillRect/>
          </a:stretch>
        </p:blipFill>
        <p:spPr>
          <a:xfrm>
            <a:off x="5766435" y="2059305"/>
            <a:ext cx="3863340" cy="344424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custDataLst>
              <p:tags r:id="rId1"/>
            </p:custDataLst>
          </p:nvPr>
        </p:nvPicPr>
        <p:blipFill>
          <a:blip r:embed="rId2"/>
          <a:stretch>
            <a:fillRect/>
          </a:stretch>
        </p:blipFill>
        <p:spPr>
          <a:xfrm>
            <a:off x="191135" y="283210"/>
            <a:ext cx="7786370" cy="3756660"/>
          </a:xfrm>
          <a:prstGeom prst="rect">
            <a:avLst/>
          </a:prstGeom>
        </p:spPr>
      </p:pic>
      <p:sp>
        <p:nvSpPr>
          <p:cNvPr id="7" name="Text Placeholder 6"/>
          <p:cNvSpPr>
            <a:spLocks noGrp="1"/>
          </p:cNvSpPr>
          <p:nvPr>
            <p:ph type="body" idx="1"/>
          </p:nvPr>
        </p:nvSpPr>
        <p:spPr>
          <a:xfrm>
            <a:off x="191135" y="190500"/>
            <a:ext cx="11710035" cy="6667500"/>
          </a:xfrm>
        </p:spPr>
        <p:txBody>
          <a:bodyPr/>
          <a:p>
            <a:pPr marL="0" indent="0">
              <a:buNone/>
            </a:pPr>
            <a:endParaRPr lang="en-US">
              <a:latin typeface="Calibri" panose="020F0502020204030204" charset="0"/>
              <a:cs typeface="Calibri" panose="020F0502020204030204" charset="0"/>
            </a:endParaRPr>
          </a:p>
          <a:p>
            <a:pPr marL="0" indent="0">
              <a:buNone/>
            </a:pPr>
            <a:endParaRPr lang="en-US">
              <a:latin typeface="Calibri" panose="020F0502020204030204" charset="0"/>
              <a:cs typeface="Calibri" panose="020F0502020204030204" charset="0"/>
            </a:endParaRPr>
          </a:p>
          <a:p>
            <a:pPr marL="0" indent="0">
              <a:buNone/>
            </a:pPr>
            <a:endParaRPr lang="en-US">
              <a:latin typeface="Calibri" panose="020F0502020204030204" charset="0"/>
              <a:cs typeface="Calibri" panose="020F0502020204030204" charset="0"/>
            </a:endParaRPr>
          </a:p>
          <a:p>
            <a:pPr marL="0" indent="0">
              <a:buNone/>
            </a:pPr>
            <a:endParaRPr lang="en-US">
              <a:latin typeface="Calibri" panose="020F0502020204030204" charset="0"/>
              <a:cs typeface="Calibri" panose="020F0502020204030204" charset="0"/>
            </a:endParaRPr>
          </a:p>
          <a:p>
            <a:pPr marL="0" indent="0">
              <a:buNone/>
            </a:pPr>
            <a:endParaRPr lang="en-US">
              <a:latin typeface="Calibri" panose="020F0502020204030204" charset="0"/>
              <a:cs typeface="Calibri" panose="020F0502020204030204" charset="0"/>
            </a:endParaRPr>
          </a:p>
          <a:p>
            <a:pPr marL="0" indent="0">
              <a:buNone/>
            </a:pPr>
            <a:endParaRPr lang="en-US">
              <a:latin typeface="Calibri" panose="020F0502020204030204" charset="0"/>
              <a:cs typeface="Calibri" panose="020F0502020204030204" charset="0"/>
            </a:endParaRPr>
          </a:p>
          <a:p>
            <a:pPr marL="0" indent="0">
              <a:buNone/>
            </a:pPr>
            <a:endParaRPr lang="en-US">
              <a:latin typeface="Calibri" panose="020F0502020204030204" charset="0"/>
              <a:cs typeface="Calibri" panose="020F0502020204030204" charset="0"/>
            </a:endParaRPr>
          </a:p>
          <a:p>
            <a:r>
              <a:rPr lang="en-US" sz="2000" dirty="0">
                <a:latin typeface="Times New Roman" panose="02020603050405020304" pitchFamily="18" charset="0"/>
                <a:cs typeface="Times New Roman" panose="02020603050405020304" pitchFamily="18" charset="0"/>
                <a:sym typeface="+mn-ea"/>
              </a:rPr>
              <a:t>90.6% of the students has competed the course and </a:t>
            </a:r>
            <a:endParaRPr lang="en-US" sz="2000" dirty="0">
              <a:latin typeface="Times New Roman" panose="02020603050405020304" pitchFamily="18" charset="0"/>
              <a:cs typeface="Times New Roman" panose="02020603050405020304" pitchFamily="18" charset="0"/>
              <a:sym typeface="+mn-ea"/>
            </a:endParaRPr>
          </a:p>
          <a:p>
            <a:pPr marL="0" indent="0">
              <a:buNone/>
            </a:pPr>
            <a:r>
              <a:rPr lang="en-US" sz="2000" dirty="0">
                <a:latin typeface="Times New Roman" panose="02020603050405020304" pitchFamily="18" charset="0"/>
                <a:cs typeface="Times New Roman" panose="02020603050405020304" pitchFamily="18" charset="0"/>
                <a:sym typeface="+mn-ea"/>
              </a:rPr>
              <a:t>      graduated from the college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sym typeface="+mn-ea"/>
              </a:rPr>
              <a:t>only 9.4% of the students has dropped out from the college</a:t>
            </a:r>
            <a:endParaRPr lang="en-US" sz="2000" dirty="0">
              <a:latin typeface="Times New Roman" panose="02020603050405020304" pitchFamily="18" charset="0"/>
              <a:cs typeface="Times New Roman" panose="02020603050405020304" pitchFamily="18" charset="0"/>
              <a:sym typeface="+mn-ea"/>
            </a:endParaRPr>
          </a:p>
          <a:p>
            <a:r>
              <a:rPr lang="en-US" sz="2000" dirty="0">
                <a:sym typeface="+mn-ea"/>
              </a:rPr>
              <a:t> </a:t>
            </a:r>
            <a:r>
              <a:rPr lang="en-US" sz="2000" dirty="0">
                <a:latin typeface="Times New Roman" panose="02020603050405020304" pitchFamily="18" charset="0"/>
                <a:cs typeface="Times New Roman" panose="02020603050405020304" pitchFamily="18" charset="0"/>
                <a:sym typeface="+mn-ea"/>
              </a:rPr>
              <a:t>4% from male &amp; 5% from Female are Attrited Students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custDataLst>
              <p:tags r:id="rId3"/>
            </p:custDataLst>
          </p:nvPr>
        </p:nvPicPr>
        <p:blipFill>
          <a:blip r:embed="rId4"/>
          <a:stretch>
            <a:fillRect/>
          </a:stretch>
        </p:blipFill>
        <p:spPr>
          <a:xfrm>
            <a:off x="6621145" y="4039870"/>
            <a:ext cx="4300220" cy="2818130"/>
          </a:xfrm>
          <a:prstGeom prst="rect">
            <a:avLst/>
          </a:prstGeom>
        </p:spPr>
      </p:pic>
      <p:pic>
        <p:nvPicPr>
          <p:cNvPr id="9" name="Picture 8"/>
          <p:cNvPicPr>
            <a:picLocks noChangeAspect="1"/>
          </p:cNvPicPr>
          <p:nvPr>
            <p:custDataLst>
              <p:tags r:id="rId5"/>
            </p:custDataLst>
          </p:nvPr>
        </p:nvPicPr>
        <p:blipFill>
          <a:blip r:embed="rId6"/>
          <a:stretch>
            <a:fillRect/>
          </a:stretch>
        </p:blipFill>
        <p:spPr>
          <a:xfrm>
            <a:off x="7977505" y="1683385"/>
            <a:ext cx="2450465" cy="22104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
            <a:ext cx="12192635" cy="808990"/>
          </a:xfrm>
          <a:solidFill>
            <a:schemeClr val="accent1"/>
          </a:solidFill>
        </p:spPr>
        <p:txBody>
          <a:bodyPr>
            <a:noAutofit/>
          </a:bodyPr>
          <a:lstStyle/>
          <a:p>
            <a:r>
              <a:rPr lang="en-US" dirty="0">
                <a:solidFill>
                  <a:schemeClr val="lt1"/>
                </a:solidFill>
                <a:latin typeface="Calibri" panose="020F0502020204030204" charset="0"/>
                <a:cs typeface="Calibri" panose="020F0502020204030204" charset="0"/>
              </a:rPr>
              <a:t>Student status Vs Sponsorship status:</a:t>
            </a:r>
            <a:endParaRPr lang="en-US" dirty="0">
              <a:solidFill>
                <a:schemeClr val="lt1"/>
              </a:solidFill>
              <a:latin typeface="Calibri" panose="020F0502020204030204" charset="0"/>
              <a:cs typeface="Calibri" panose="020F0502020204030204" charset="0"/>
            </a:endParaRPr>
          </a:p>
        </p:txBody>
      </p:sp>
      <p:sp>
        <p:nvSpPr>
          <p:cNvPr id="5" name="TextBox 4"/>
          <p:cNvSpPr txBox="1"/>
          <p:nvPr/>
        </p:nvSpPr>
        <p:spPr>
          <a:xfrm>
            <a:off x="948690" y="1234440"/>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en-US" dirty="0"/>
          </a:p>
        </p:txBody>
      </p:sp>
      <p:sp>
        <p:nvSpPr>
          <p:cNvPr id="6" name="TextBox 5"/>
          <p:cNvSpPr txBox="1"/>
          <p:nvPr/>
        </p:nvSpPr>
        <p:spPr>
          <a:xfrm>
            <a:off x="467077" y="5928814"/>
            <a:ext cx="9581446" cy="39878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Graduated students with active sponsorship are more than Inactive sponsorship.</a:t>
            </a:r>
            <a:endParaRPr lang="en-US" sz="2000" dirty="0">
              <a:latin typeface="Times New Roman" panose="02020603050405020304" pitchFamily="18" charset="0"/>
              <a:cs typeface="Times New Roman" panose="02020603050405020304" pitchFamily="18" charset="0"/>
            </a:endParaRPr>
          </a:p>
        </p:txBody>
      </p:sp>
      <p:pic>
        <p:nvPicPr>
          <p:cNvPr id="53544308" name="Picture 1"/>
          <p:cNvPicPr>
            <a:picLocks noChangeAspect="1"/>
          </p:cNvPicPr>
          <p:nvPr>
            <p:custDataLst>
              <p:tags r:id="rId1"/>
            </p:custDataLst>
          </p:nvPr>
        </p:nvPicPr>
        <p:blipFill>
          <a:blip r:embed="rId2"/>
          <a:stretch>
            <a:fillRect/>
          </a:stretch>
        </p:blipFill>
        <p:spPr>
          <a:xfrm>
            <a:off x="0" y="874395"/>
            <a:ext cx="6848475" cy="3830320"/>
          </a:xfrm>
          <a:prstGeom prst="rect">
            <a:avLst/>
          </a:prstGeom>
        </p:spPr>
      </p:pic>
      <p:pic>
        <p:nvPicPr>
          <p:cNvPr id="205083366" name="Picture 1"/>
          <p:cNvPicPr>
            <a:picLocks noChangeAspect="1"/>
          </p:cNvPicPr>
          <p:nvPr>
            <p:custDataLst>
              <p:tags r:id="rId3"/>
            </p:custDataLst>
          </p:nvPr>
        </p:nvPicPr>
        <p:blipFill>
          <a:blip r:embed="rId4"/>
          <a:stretch>
            <a:fillRect/>
          </a:stretch>
        </p:blipFill>
        <p:spPr>
          <a:xfrm>
            <a:off x="6915150" y="2232025"/>
            <a:ext cx="5276850" cy="370586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
            <a:ext cx="12192000" cy="859790"/>
          </a:xfrm>
          <a:solidFill>
            <a:schemeClr val="accent1"/>
          </a:solidFill>
        </p:spPr>
        <p:txBody>
          <a:bodyPr>
            <a:noAutofit/>
          </a:bodyPr>
          <a:lstStyle/>
          <a:p>
            <a:r>
              <a:rPr lang="en-US" dirty="0">
                <a:solidFill>
                  <a:schemeClr val="lt1"/>
                </a:solidFill>
                <a:latin typeface="Calibri" panose="020F0502020204030204" charset="0"/>
                <a:cs typeface="Calibri" panose="020F0502020204030204" charset="0"/>
              </a:rPr>
              <a:t>Student Status Vs Program Code:</a:t>
            </a:r>
            <a:endParaRPr lang="en-US" dirty="0">
              <a:solidFill>
                <a:schemeClr val="lt1"/>
              </a:solidFill>
              <a:latin typeface="Calibri" panose="020F0502020204030204" charset="0"/>
              <a:cs typeface="Calibri" panose="020F0502020204030204" charset="0"/>
            </a:endParaRPr>
          </a:p>
        </p:txBody>
      </p:sp>
      <p:sp>
        <p:nvSpPr>
          <p:cNvPr id="5" name="TextBox 4"/>
          <p:cNvSpPr txBox="1"/>
          <p:nvPr/>
        </p:nvSpPr>
        <p:spPr>
          <a:xfrm>
            <a:off x="265795" y="5090327"/>
            <a:ext cx="10645462"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Students From the faculty code FSCHD and Program code WP02 have higher CPGA range than others</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More number of students also belong to the same faculty code that is FSCHD.</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stretch>
            <a:fillRect/>
          </a:stretch>
        </p:blipFill>
        <p:spPr>
          <a:xfrm>
            <a:off x="1969770" y="862330"/>
            <a:ext cx="7940675" cy="415480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06907" y="5405366"/>
            <a:ext cx="11482832" cy="707886"/>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Students not graduated on time are 10% attrition rate and also have less number of siblings.</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Students who dropped have less number of siblings </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93%  covered by less out of total.</a:t>
            </a: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custDataLst>
              <p:tags r:id="rId1"/>
            </p:custDataLst>
          </p:nvPr>
        </p:nvPicPr>
        <p:blipFill>
          <a:blip r:embed="rId2"/>
          <a:stretch>
            <a:fillRect/>
          </a:stretch>
        </p:blipFill>
        <p:spPr>
          <a:xfrm>
            <a:off x="0" y="1116965"/>
            <a:ext cx="7385050" cy="2872105"/>
          </a:xfrm>
          <a:prstGeom prst="rect">
            <a:avLst/>
          </a:prstGeom>
        </p:spPr>
      </p:pic>
      <p:pic>
        <p:nvPicPr>
          <p:cNvPr id="8" name="Picture 7"/>
          <p:cNvPicPr>
            <a:picLocks noChangeAspect="1"/>
          </p:cNvPicPr>
          <p:nvPr>
            <p:custDataLst>
              <p:tags r:id="rId3"/>
            </p:custDataLst>
          </p:nvPr>
        </p:nvPicPr>
        <p:blipFill>
          <a:blip r:embed="rId4"/>
          <a:stretch>
            <a:fillRect/>
          </a:stretch>
        </p:blipFill>
        <p:spPr>
          <a:xfrm>
            <a:off x="7360285" y="2044065"/>
            <a:ext cx="3148965" cy="3277235"/>
          </a:xfrm>
          <a:prstGeom prst="rect">
            <a:avLst/>
          </a:prstGeom>
        </p:spPr>
      </p:pic>
      <p:sp>
        <p:nvSpPr>
          <p:cNvPr id="9" name="Title 1"/>
          <p:cNvSpPr>
            <a:spLocks noGrp="1"/>
          </p:cNvSpPr>
          <p:nvPr>
            <p:custDataLst>
              <p:tags r:id="rId5"/>
            </p:custDataLst>
          </p:nvPr>
        </p:nvSpPr>
        <p:spPr>
          <a:xfrm>
            <a:off x="0" y="0"/>
            <a:ext cx="12192000" cy="801370"/>
          </a:xfrm>
          <a:prstGeom prst="rect">
            <a:avLst/>
          </a:prstGeom>
          <a:solidFill>
            <a:schemeClr val="accent1"/>
          </a:solidFill>
          <a:ln w="9525">
            <a:noFill/>
          </a:ln>
        </p:spPr>
        <p:txBody>
          <a:bodyPr anchor="ctr" anchorCtr="0">
            <a:noAutofit/>
          </a:bodyPr>
          <a:lstStyle>
            <a:lvl1pPr algn="l" rtl="0" fontAlgn="base">
              <a:spcBef>
                <a:spcPct val="0"/>
              </a:spcBef>
              <a:spcAft>
                <a:spcPct val="0"/>
              </a:spcAft>
              <a:defRPr sz="3000" kern="1200">
                <a:solidFill>
                  <a:schemeClr val="tx1"/>
                </a:solidFill>
                <a:latin typeface="Georgia" panose="02040502050405020303" charset="0"/>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dirty="0">
                <a:solidFill>
                  <a:schemeClr val="bg1"/>
                </a:solidFill>
                <a:sym typeface="+mn-ea"/>
              </a:rPr>
              <a:t>Student status Vs Got percentage:</a:t>
            </a:r>
            <a:endParaRPr lang="en-US" dirty="0">
              <a:solidFill>
                <a:schemeClr val="bg1"/>
              </a:solidFill>
              <a:latin typeface="Calibri" panose="020F0502020204030204" charset="0"/>
              <a:cs typeface="Calibri" panose="020F0502020204030204" charset="0"/>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5"/>
            <a:ext cx="12192000" cy="801370"/>
          </a:xfrm>
          <a:solidFill>
            <a:schemeClr val="accent1"/>
          </a:solidFill>
        </p:spPr>
        <p:txBody>
          <a:bodyPr>
            <a:noAutofit/>
          </a:bodyPr>
          <a:lstStyle/>
          <a:p>
            <a:r>
              <a:rPr lang="en-US" dirty="0">
                <a:solidFill>
                  <a:schemeClr val="lt1"/>
                </a:solidFill>
                <a:latin typeface="Calibri" panose="020F0502020204030204" charset="0"/>
                <a:cs typeface="Calibri" panose="020F0502020204030204" charset="0"/>
              </a:rPr>
              <a:t>On-Time Graduation Analysis:</a:t>
            </a:r>
            <a:endParaRPr lang="en-US" dirty="0">
              <a:solidFill>
                <a:schemeClr val="lt1"/>
              </a:solidFill>
              <a:latin typeface="Calibri" panose="020F0502020204030204" charset="0"/>
              <a:cs typeface="Calibri" panose="020F0502020204030204" charset="0"/>
            </a:endParaRPr>
          </a:p>
        </p:txBody>
      </p:sp>
      <p:sp>
        <p:nvSpPr>
          <p:cNvPr id="9" name="TextBox 8"/>
          <p:cNvSpPr txBox="1"/>
          <p:nvPr/>
        </p:nvSpPr>
        <p:spPr>
          <a:xfrm>
            <a:off x="587786" y="5496641"/>
            <a:ext cx="11081049" cy="675640"/>
          </a:xfrm>
          <a:prstGeom prst="rect">
            <a:avLst/>
          </a:prstGeom>
          <a:noFill/>
        </p:spPr>
        <p:txBody>
          <a:bodyPr wrap="square">
            <a:spAutoFit/>
          </a:bodyPr>
          <a:lstStyle/>
          <a:p>
            <a:pPr marL="285750" indent="-285750">
              <a:buFont typeface="Wingdings" panose="05000000000000000000" pitchFamily="2" charset="2"/>
              <a:buChar char="Ø"/>
            </a:pPr>
            <a:r>
              <a:rPr lang="en-US" sz="1900" dirty="0"/>
              <a:t>51% of Students are Graduated on time, 49% of students are not graduated on time.</a:t>
            </a:r>
            <a:endParaRPr lang="en-US" sz="1900" dirty="0"/>
          </a:p>
          <a:p>
            <a:pPr marL="285750" indent="-285750">
              <a:buFont typeface="Wingdings" panose="05000000000000000000" pitchFamily="2" charset="2"/>
              <a:buChar char="Ø"/>
            </a:pPr>
            <a:r>
              <a:rPr lang="en-US" sz="1900" dirty="0">
                <a:sym typeface="+mn-ea"/>
              </a:rPr>
              <a:t>LMK ( Pass (re-sit failed course)) students are in high compared to others who are Graduated</a:t>
            </a:r>
            <a:endParaRPr lang="en-US" sz="1900" dirty="0"/>
          </a:p>
        </p:txBody>
      </p:sp>
      <p:pic>
        <p:nvPicPr>
          <p:cNvPr id="892741775"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1730" y="3024505"/>
            <a:ext cx="2792730" cy="2472055"/>
          </a:xfrm>
          <a:prstGeom prst="rect">
            <a:avLst/>
          </a:prstGeom>
        </p:spPr>
      </p:pic>
      <p:pic>
        <p:nvPicPr>
          <p:cNvPr id="242783096" name="Picture 1" descr="A screenshot of a graph&#10;&#10;Description automatically generated"/>
          <p:cNvPicPr>
            <a:picLocks noChangeAspect="1"/>
          </p:cNvPicPr>
          <p:nvPr/>
        </p:nvPicPr>
        <p:blipFill>
          <a:blip r:embed="rId2"/>
          <a:stretch>
            <a:fillRect/>
          </a:stretch>
        </p:blipFill>
        <p:spPr>
          <a:xfrm>
            <a:off x="838200" y="1231900"/>
            <a:ext cx="5383530" cy="338010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5"/>
            <a:ext cx="12193270" cy="871220"/>
          </a:xfrm>
        </p:spPr>
        <p:style>
          <a:lnRef idx="0">
            <a:srgbClr val="FFFFFF"/>
          </a:lnRef>
          <a:fillRef idx="1">
            <a:schemeClr val="accent1"/>
          </a:fillRef>
          <a:effectRef idx="1">
            <a:schemeClr val="accent1"/>
          </a:effectRef>
          <a:fontRef idx="minor">
            <a:schemeClr val="lt1"/>
          </a:fontRef>
        </p:style>
        <p:txBody>
          <a:bodyPr>
            <a:noAutofit/>
          </a:bodyPr>
          <a:lstStyle/>
          <a:p>
            <a:r>
              <a:rPr lang="en-US" dirty="0">
                <a:solidFill>
                  <a:schemeClr val="lt1"/>
                </a:solidFill>
                <a:latin typeface="Calibri" panose="020F0502020204030204" charset="0"/>
                <a:cs typeface="Calibri" panose="020F0502020204030204" charset="0"/>
              </a:rPr>
              <a:t>GOT Status Vs Graduated CGPA range:</a:t>
            </a:r>
            <a:endParaRPr lang="en-US" dirty="0">
              <a:solidFill>
                <a:schemeClr val="lt1"/>
              </a:solidFill>
              <a:latin typeface="Calibri" panose="020F0502020204030204" charset="0"/>
              <a:cs typeface="Calibri" panose="020F0502020204030204" charset="0"/>
            </a:endParaRPr>
          </a:p>
        </p:txBody>
      </p:sp>
      <p:sp>
        <p:nvSpPr>
          <p:cNvPr id="5" name="TextBox 4"/>
          <p:cNvSpPr txBox="1"/>
          <p:nvPr/>
        </p:nvSpPr>
        <p:spPr>
          <a:xfrm>
            <a:off x="364827" y="4960060"/>
            <a:ext cx="10779617" cy="193802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the both male &amp; female gender the outliers have the target variable as attrition , and for both the </a:t>
            </a:r>
            <a:r>
              <a:rPr lang="en-US" dirty="0">
                <a:latin typeface="Times New Roman" panose="02020603050405020304" pitchFamily="18" charset="0"/>
                <a:cs typeface="Times New Roman" panose="02020603050405020304" pitchFamily="18" charset="0"/>
              </a:rPr>
              <a:t>GRADUATED_CPGA_RANGE</a:t>
            </a:r>
            <a:r>
              <a:rPr lang="en-US" sz="2000" dirty="0">
                <a:latin typeface="Times New Roman" panose="02020603050405020304" pitchFamily="18" charset="0"/>
                <a:cs typeface="Times New Roman" panose="02020603050405020304" pitchFamily="18" charset="0"/>
              </a:rPr>
              <a:t> is below average.</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CPGA</a:t>
            </a:r>
            <a:r>
              <a:rPr lang="en-US" sz="2000" dirty="0">
                <a:latin typeface="Times New Roman" panose="02020603050405020304" pitchFamily="18" charset="0"/>
                <a:cs typeface="Times New Roman" panose="02020603050405020304" pitchFamily="18" charset="0"/>
                <a:sym typeface="+mn-ea"/>
              </a:rPr>
              <a:t> Range From 0.00 to 1.99 all the students have been Attrited.</a:t>
            </a:r>
            <a:endParaRPr lang="en-US" sz="2000" dirty="0">
              <a:latin typeface="Times New Roman" panose="02020603050405020304" pitchFamily="18" charset="0"/>
              <a:cs typeface="Times New Roman" panose="02020603050405020304" pitchFamily="18" charset="0"/>
              <a:sym typeface="+mn-ea"/>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CPGA </a:t>
            </a:r>
            <a:r>
              <a:rPr lang="en-US" sz="2000" dirty="0">
                <a:latin typeface="Times New Roman" panose="02020603050405020304" pitchFamily="18" charset="0"/>
                <a:cs typeface="Times New Roman" panose="02020603050405020304" pitchFamily="18" charset="0"/>
                <a:sym typeface="+mn-ea"/>
              </a:rPr>
              <a:t>Range From 2.00 to 4.00 only the few students has been Attrited</a:t>
            </a:r>
            <a:endParaRPr lang="en-US" sz="2000"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custDataLst>
              <p:tags r:id="rId1"/>
            </p:custDataLst>
          </p:nvPr>
        </p:nvPicPr>
        <p:blipFill>
          <a:blip r:embed="rId2"/>
          <a:stretch>
            <a:fillRect/>
          </a:stretch>
        </p:blipFill>
        <p:spPr>
          <a:xfrm>
            <a:off x="0" y="871855"/>
            <a:ext cx="8122920" cy="33909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672" t="29642" r="11119" b="11623"/>
          <a:stretch>
            <a:fillRect/>
          </a:stretch>
        </p:blipFill>
        <p:spPr>
          <a:xfrm>
            <a:off x="7057390" y="2593975"/>
            <a:ext cx="5135880" cy="236601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830"/>
            <a:ext cx="12192000" cy="882650"/>
          </a:xfrm>
          <a:solidFill>
            <a:schemeClr val="accent1"/>
          </a:solidFill>
        </p:spPr>
        <p:txBody>
          <a:bodyPr>
            <a:noAutofit/>
          </a:bodyPr>
          <a:lstStyle/>
          <a:p>
            <a:r>
              <a:rPr lang="en-US" dirty="0">
                <a:solidFill>
                  <a:schemeClr val="lt1"/>
                </a:solidFill>
                <a:latin typeface="Calibri" panose="020F0502020204030204" charset="0"/>
                <a:cs typeface="Calibri" panose="020F0502020204030204" charset="0"/>
              </a:rPr>
              <a:t>GOT Status Vs Examination Result:</a:t>
            </a:r>
            <a:endParaRPr lang="en-US" dirty="0">
              <a:solidFill>
                <a:schemeClr val="lt1"/>
              </a:solidFill>
              <a:latin typeface="Calibri" panose="020F0502020204030204" charset="0"/>
              <a:cs typeface="Calibri" panose="020F0502020204030204" charset="0"/>
            </a:endParaRPr>
          </a:p>
        </p:txBody>
      </p:sp>
      <p:sp>
        <p:nvSpPr>
          <p:cNvPr id="5" name="TextBox 4"/>
          <p:cNvSpPr txBox="1"/>
          <p:nvPr/>
        </p:nvSpPr>
        <p:spPr>
          <a:xfrm>
            <a:off x="336550" y="5027295"/>
            <a:ext cx="10252710" cy="1316355"/>
          </a:xfrm>
          <a:prstGeom prst="rect">
            <a:avLst/>
          </a:prstGeom>
          <a:noFill/>
        </p:spPr>
        <p:txBody>
          <a:bodyPr wrap="square" rtlCol="0">
            <a:no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Students whose examination result is L , are having more number of graduation on time status.</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Sponsorship status as inactive is more in Not Got compare to students having GOT status</a:t>
            </a:r>
            <a:r>
              <a:rPr lang="en-US" dirty="0"/>
              <a:t>.</a:t>
            </a:r>
            <a:endParaRPr lang="en-US" dirty="0"/>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Got Status Students are higher than Not Got,And Dropped Students are 5%</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LMK ( Pass (re-sit failed course)) students are in high compared to others who are Graduated</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p>
        </p:txBody>
      </p:sp>
      <p:pic>
        <p:nvPicPr>
          <p:cNvPr id="1813402034" name="Picture 1"/>
          <p:cNvPicPr>
            <a:picLocks noChangeAspect="1"/>
          </p:cNvPicPr>
          <p:nvPr>
            <p:custDataLst>
              <p:tags r:id="rId1"/>
            </p:custDataLst>
          </p:nvPr>
        </p:nvPicPr>
        <p:blipFill>
          <a:blip r:embed="rId2"/>
          <a:stretch>
            <a:fillRect/>
          </a:stretch>
        </p:blipFill>
        <p:spPr>
          <a:xfrm>
            <a:off x="1300480" y="854710"/>
            <a:ext cx="7620635" cy="4054475"/>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7860030" y="1677670"/>
            <a:ext cx="3176270" cy="323151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4"/>
          <p:cNvSpPr txBox="1"/>
          <p:nvPr/>
        </p:nvSpPr>
        <p:spPr>
          <a:xfrm>
            <a:off x="103505" y="1047115"/>
            <a:ext cx="11593830" cy="5273675"/>
          </a:xfrm>
          <a:prstGeom prst="rect">
            <a:avLst/>
          </a:prstGeom>
          <a:noFill/>
        </p:spPr>
        <p:txBody>
          <a:bodyPr wrap="square" rtlCol="0">
            <a:noAutofit/>
          </a:bodyPr>
          <a:lstStyle/>
          <a:p>
            <a:pPr indent="0">
              <a:buFont typeface="Wingdings" panose="05000000000000000000" pitchFamily="2" charset="2"/>
              <a:buNone/>
            </a:pPr>
            <a:r>
              <a:rPr lang="en-US" dirty="0">
                <a:latin typeface="Calibri" panose="020F0502020204030204" charset="0"/>
                <a:cs typeface="Calibri" panose="020F0502020204030204" charset="0"/>
              </a:rPr>
              <a:t>In today's education landscape, predicting student potential is crucial for driving innovation and societal progress. This research delves into a comprehensive analysis of student's Academic performance, considering factors like backgrounds, demographics, and academic achievements. </a:t>
            </a:r>
            <a:endParaRPr lang="en-US" dirty="0">
              <a:latin typeface="Calibri" panose="020F0502020204030204" charset="0"/>
              <a:cs typeface="Calibri" panose="020F0502020204030204" charset="0"/>
            </a:endParaRPr>
          </a:p>
          <a:p>
            <a:pPr indent="0">
              <a:buFont typeface="Wingdings" panose="05000000000000000000" pitchFamily="2" charset="2"/>
              <a:buNone/>
            </a:pPr>
            <a:endParaRPr lang="en-US" sz="1800" dirty="0">
              <a:latin typeface="Calibri" panose="020F0502020204030204" charset="0"/>
              <a:cs typeface="Calibri" panose="020F0502020204030204" charset="0"/>
            </a:endParaRPr>
          </a:p>
          <a:p>
            <a:pPr indent="0">
              <a:buFont typeface="Wingdings" panose="05000000000000000000" pitchFamily="2" charset="2"/>
              <a:buNone/>
            </a:pPr>
            <a:r>
              <a:rPr lang="en-US" sz="1800" dirty="0">
                <a:latin typeface="Calibri" panose="020F0502020204030204" charset="0"/>
                <a:cs typeface="Calibri" panose="020F0502020204030204" charset="0"/>
              </a:rPr>
              <a:t>The study addresses challenges such as sponsorship dependency and language barriers affecting the dataset, aiming to predict student outcomes like on-time graduation, employment status, and attrition. It evaluates the effectiveness of various machine learning algorithms, including decision trees, random forests, logistic regression, XGBoost, and K-nearest neighbors. To boost model performance and efficiency, feature selection techniques, particularly K-best feature selection, are implemented to reduce dimensionality and improve predictive accuracy.</a:t>
            </a:r>
            <a:endParaRPr lang="en-US" sz="1800" dirty="0">
              <a:latin typeface="Calibri" panose="020F0502020204030204" charset="0"/>
              <a:cs typeface="Calibri" panose="020F0502020204030204" charset="0"/>
            </a:endParaRPr>
          </a:p>
          <a:p>
            <a:pPr indent="0">
              <a:buFont typeface="Wingdings" panose="05000000000000000000" pitchFamily="2" charset="2"/>
              <a:buNone/>
            </a:pPr>
            <a:endParaRPr lang="en-US" sz="1800" dirty="0">
              <a:latin typeface="Calibri" panose="020F0502020204030204" charset="0"/>
              <a:cs typeface="Calibri" panose="020F0502020204030204" charset="0"/>
            </a:endParaRPr>
          </a:p>
          <a:p>
            <a:pPr indent="0">
              <a:buFont typeface="Wingdings" panose="05000000000000000000" pitchFamily="2" charset="2"/>
              <a:buNone/>
            </a:pPr>
            <a:r>
              <a:rPr lang="en-US" sz="1800" dirty="0">
                <a:latin typeface="Calibri" panose="020F0502020204030204" charset="0"/>
                <a:cs typeface="Calibri" panose="020F0502020204030204" charset="0"/>
              </a:rPr>
              <a:t>Initially, each algorithm is trained and tested on the dataset without feature selection to establish baseline accuracy metrics. Subsequently, the K-best feature selection method is integrated into the modeling pipeline to identify the most relevant features for prediction. The selected features are then used to retrain the models, and their performance is evaluated and compared against the baseline results.</a:t>
            </a:r>
            <a:endParaRPr lang="en-US" sz="1800" dirty="0">
              <a:latin typeface="Calibri" panose="020F0502020204030204" charset="0"/>
              <a:cs typeface="Calibri" panose="020F0502020204030204" charset="0"/>
            </a:endParaRPr>
          </a:p>
          <a:p>
            <a:pPr indent="0">
              <a:buFont typeface="Wingdings" panose="05000000000000000000" pitchFamily="2" charset="2"/>
              <a:buNone/>
            </a:pPr>
            <a:endParaRPr lang="en-US" sz="1800" dirty="0">
              <a:latin typeface="Calibri" panose="020F0502020204030204" charset="0"/>
              <a:cs typeface="Calibri" panose="020F0502020204030204" charset="0"/>
            </a:endParaRPr>
          </a:p>
          <a:p>
            <a:pPr indent="0">
              <a:buFont typeface="Wingdings" panose="05000000000000000000" pitchFamily="2" charset="2"/>
              <a:buNone/>
            </a:pPr>
            <a:r>
              <a:rPr lang="en-US" sz="1800" dirty="0">
                <a:latin typeface="Calibri" panose="020F0502020204030204" charset="0"/>
                <a:cs typeface="Calibri" panose="020F0502020204030204" charset="0"/>
              </a:rPr>
              <a:t>This research contributes to the field of student performance analysis by demonstrating the effectiveness of feature selection techniques in enhancing the performance of machine learning models for predicting critical student outcomes and survival analysis. </a:t>
            </a:r>
            <a:endParaRPr lang="en-US" sz="1800" dirty="0">
              <a:latin typeface="Calibri" panose="020F0502020204030204" charset="0"/>
              <a:cs typeface="Calibri" panose="020F0502020204030204" charset="0"/>
            </a:endParaRPr>
          </a:p>
          <a:p>
            <a:pPr indent="0">
              <a:buFont typeface="Wingdings" panose="05000000000000000000" pitchFamily="2" charset="2"/>
              <a:buNone/>
            </a:pPr>
            <a:endParaRPr lang="en-US" sz="1800" dirty="0">
              <a:latin typeface="Calibri" panose="020F0502020204030204" charset="0"/>
              <a:cs typeface="Calibri" panose="020F0502020204030204" charset="0"/>
            </a:endParaRPr>
          </a:p>
        </p:txBody>
      </p:sp>
      <p:sp>
        <p:nvSpPr>
          <p:cNvPr id="8" name="Title 7"/>
          <p:cNvSpPr>
            <a:spLocks noGrp="1"/>
          </p:cNvSpPr>
          <p:nvPr>
            <p:ph type="title"/>
          </p:nvPr>
        </p:nvSpPr>
        <p:spPr>
          <a:xfrm>
            <a:off x="0" y="0"/>
            <a:ext cx="12192000" cy="781050"/>
          </a:xfrm>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p>
            <a:r>
              <a:rPr lang="en-US" sz="3000" dirty="0">
                <a:sym typeface="+mn-ea"/>
              </a:rPr>
              <a:t> </a:t>
            </a:r>
            <a:r>
              <a:rPr lang="en-US" sz="3000" dirty="0">
                <a:latin typeface="Calibri" panose="020F0502020204030204" charset="0"/>
                <a:cs typeface="Calibri" panose="020F0502020204030204" charset="0"/>
                <a:sym typeface="+mn-ea"/>
              </a:rPr>
              <a:t>Abstract :</a:t>
            </a:r>
            <a:endParaRPr lang="en-US" sz="3000" dirty="0">
              <a:latin typeface="Calibri" panose="020F0502020204030204" charset="0"/>
              <a:cs typeface="Calibri" panose="020F0502020204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003" y="4976728"/>
            <a:ext cx="6779420" cy="400110"/>
          </a:xfrm>
          <a:prstGeom prst="rect">
            <a:avLst/>
          </a:prstGeom>
          <a:noFill/>
        </p:spPr>
        <p:txBody>
          <a:bodyPr wrap="non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Most of the students are single and belong to Local countries.</a:t>
            </a:r>
            <a:endParaRPr lang="en-US" sz="2000" dirty="0">
              <a:latin typeface="Times New Roman" panose="02020603050405020304" pitchFamily="18" charset="0"/>
              <a:cs typeface="Times New Roman" panose="02020603050405020304" pitchFamily="18" charset="0"/>
            </a:endParaRPr>
          </a:p>
        </p:txBody>
      </p:sp>
      <p:pic>
        <p:nvPicPr>
          <p:cNvPr id="1286698502" name="Picture 1"/>
          <p:cNvPicPr>
            <a:picLocks noChangeAspect="1"/>
          </p:cNvPicPr>
          <p:nvPr>
            <p:custDataLst>
              <p:tags r:id="rId1"/>
            </p:custDataLst>
          </p:nvPr>
        </p:nvPicPr>
        <p:blipFill>
          <a:blip r:embed="rId2"/>
          <a:stretch>
            <a:fillRect/>
          </a:stretch>
        </p:blipFill>
        <p:spPr>
          <a:xfrm>
            <a:off x="0" y="882650"/>
            <a:ext cx="10596880" cy="3779520"/>
          </a:xfrm>
          <a:prstGeom prst="rect">
            <a:avLst/>
          </a:prstGeom>
        </p:spPr>
      </p:pic>
      <p:sp>
        <p:nvSpPr>
          <p:cNvPr id="4" name="Title 1"/>
          <p:cNvSpPr>
            <a:spLocks noGrp="1"/>
          </p:cNvSpPr>
          <p:nvPr>
            <p:custDataLst>
              <p:tags r:id="rId3"/>
            </p:custDataLst>
          </p:nvPr>
        </p:nvSpPr>
        <p:spPr>
          <a:xfrm>
            <a:off x="0" y="0"/>
            <a:ext cx="12192000" cy="882650"/>
          </a:xfrm>
          <a:prstGeom prst="rect">
            <a:avLst/>
          </a:prstGeom>
          <a:solidFill>
            <a:schemeClr val="accent1"/>
          </a:solidFill>
          <a:ln w="9525">
            <a:noFill/>
          </a:ln>
        </p:spPr>
        <p:txBody>
          <a:bodyPr anchor="ctr" anchorCtr="0">
            <a:noAutofit/>
          </a:bodyPr>
          <a:lstStyle>
            <a:lvl1pPr algn="l" rtl="0" fontAlgn="base">
              <a:spcBef>
                <a:spcPct val="0"/>
              </a:spcBef>
              <a:spcAft>
                <a:spcPct val="0"/>
              </a:spcAft>
              <a:defRPr sz="3000" kern="1200">
                <a:solidFill>
                  <a:schemeClr val="tx1"/>
                </a:solidFill>
                <a:latin typeface="Georgia" panose="02040502050405020303" charset="0"/>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dirty="0">
                <a:solidFill>
                  <a:schemeClr val="bg1"/>
                </a:solidFill>
                <a:sym typeface="+mn-ea"/>
              </a:rPr>
              <a:t>GOT Status Vs Marital Status:</a:t>
            </a:r>
            <a:endParaRPr lang="en-US" dirty="0">
              <a:solidFill>
                <a:schemeClr val="bg1"/>
              </a:solidFill>
              <a:latin typeface="Calibri" panose="020F0502020204030204" charset="0"/>
              <a:cs typeface="Calibri" panose="020F0502020204030204" charset="0"/>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635" y="-635"/>
            <a:ext cx="12193270" cy="805180"/>
          </a:xfrm>
          <a:prstGeom prst="rect">
            <a:avLst/>
          </a:prstGeom>
          <a:solidFill>
            <a:schemeClr val="accent1"/>
          </a:solidFill>
        </p:spPr>
        <p:txBody>
          <a:bodyPr wrap="square" rtlCol="0">
            <a:noAutofit/>
          </a:bodyPr>
          <a:p>
            <a:endParaRPr lang="en-US"/>
          </a:p>
        </p:txBody>
      </p:sp>
      <p:sp>
        <p:nvSpPr>
          <p:cNvPr id="2" name="Title 1"/>
          <p:cNvSpPr>
            <a:spLocks noGrp="1"/>
          </p:cNvSpPr>
          <p:nvPr>
            <p:ph type="title"/>
          </p:nvPr>
        </p:nvSpPr>
        <p:spPr>
          <a:xfrm>
            <a:off x="86638" y="150906"/>
            <a:ext cx="10515600" cy="553085"/>
          </a:xfrm>
        </p:spPr>
        <p:txBody>
          <a:bodyPr/>
          <a:lstStyle/>
          <a:p>
            <a:r>
              <a:rPr lang="en-US" dirty="0">
                <a:solidFill>
                  <a:schemeClr val="lt1"/>
                </a:solidFill>
                <a:latin typeface="Calibri" panose="020F0502020204030204" charset="0"/>
                <a:cs typeface="Calibri" panose="020F0502020204030204" charset="0"/>
              </a:rPr>
              <a:t>On-Campus Employment Analysis:</a:t>
            </a:r>
            <a:endParaRPr lang="en-US" dirty="0">
              <a:solidFill>
                <a:schemeClr val="lt1"/>
              </a:solidFill>
              <a:latin typeface="Calibri" panose="020F0502020204030204" charset="0"/>
              <a:cs typeface="Calibri" panose="020F0502020204030204" charset="0"/>
            </a:endParaRPr>
          </a:p>
        </p:txBody>
      </p:sp>
      <p:sp>
        <p:nvSpPr>
          <p:cNvPr id="6" name="TextBox 5"/>
          <p:cNvSpPr txBox="1"/>
          <p:nvPr/>
        </p:nvSpPr>
        <p:spPr>
          <a:xfrm>
            <a:off x="176530" y="5330825"/>
            <a:ext cx="11102340" cy="1094740"/>
          </a:xfrm>
          <a:prstGeom prst="rect">
            <a:avLst/>
          </a:prstGeom>
          <a:noFill/>
          <a:ln>
            <a:solidFill>
              <a:schemeClr val="tx1"/>
            </a:solidFill>
          </a:ln>
        </p:spPr>
        <p:txBody>
          <a:bodyPr wrap="square" rtlCol="0">
            <a:no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Students who belong to FSCHD faculty code have more no. of Employed status.</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Students from FRST faculty code preferred more to do further studies in compare to others.</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most of the faculty codes female rate is higher than male while getting employed.</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6950075" y="2922270"/>
            <a:ext cx="2804160" cy="2308225"/>
          </a:xfrm>
          <a:prstGeom prst="rect">
            <a:avLst/>
          </a:prstGeom>
        </p:spPr>
      </p:pic>
      <p:pic>
        <p:nvPicPr>
          <p:cNvPr id="8" name="Picture 7"/>
          <p:cNvPicPr>
            <a:picLocks noChangeAspect="1"/>
          </p:cNvPicPr>
          <p:nvPr/>
        </p:nvPicPr>
        <p:blipFill>
          <a:blip r:embed="rId2"/>
          <a:stretch>
            <a:fillRect/>
          </a:stretch>
        </p:blipFill>
        <p:spPr>
          <a:xfrm>
            <a:off x="1956435" y="817880"/>
            <a:ext cx="5540375" cy="430974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8195"/>
          </a:xfrm>
          <a:solidFill>
            <a:schemeClr val="accent1"/>
          </a:solidFill>
        </p:spPr>
        <p:txBody>
          <a:bodyPr>
            <a:noAutofit/>
          </a:bodyPr>
          <a:lstStyle/>
          <a:p>
            <a:pPr algn="l"/>
            <a:r>
              <a:rPr lang="en-US" dirty="0">
                <a:solidFill>
                  <a:schemeClr val="lt1"/>
                </a:solidFill>
                <a:latin typeface="Calibri" panose="020F0502020204030204" charset="0"/>
                <a:cs typeface="Calibri" panose="020F0502020204030204" charset="0"/>
              </a:rPr>
              <a:t>Working Status Vs Working zone &amp; Country:</a:t>
            </a:r>
            <a:endParaRPr lang="en-US" dirty="0">
              <a:solidFill>
                <a:schemeClr val="lt1"/>
              </a:solidFill>
              <a:latin typeface="Calibri" panose="020F0502020204030204" charset="0"/>
              <a:cs typeface="Calibri" panose="020F0502020204030204" charset="0"/>
            </a:endParaRPr>
          </a:p>
        </p:txBody>
      </p:sp>
      <p:sp>
        <p:nvSpPr>
          <p:cNvPr id="8" name="TextBox 7"/>
          <p:cNvSpPr txBox="1"/>
          <p:nvPr/>
        </p:nvSpPr>
        <p:spPr>
          <a:xfrm>
            <a:off x="501650" y="5404485"/>
            <a:ext cx="10087610" cy="101473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Students working at Malaysia are mostly working in SARAWAK Zone.</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All students from North zone are Employed.</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After Malaysia, most of the remaining students are working in Singapore.</a:t>
            </a: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857250" y="798195"/>
            <a:ext cx="8841740" cy="440563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825500"/>
            <a:ext cx="6096635" cy="4625340"/>
          </a:xfrm>
          <a:prstGeom prst="rect">
            <a:avLst/>
          </a:prstGeom>
        </p:spPr>
      </p:pic>
      <p:sp>
        <p:nvSpPr>
          <p:cNvPr id="4" name="TextBox 4"/>
          <p:cNvSpPr txBox="1"/>
          <p:nvPr>
            <p:custDataLst>
              <p:tags r:id="rId2"/>
            </p:custDataLst>
          </p:nvPr>
        </p:nvSpPr>
        <p:spPr>
          <a:xfrm>
            <a:off x="5597765" y="3627245"/>
            <a:ext cx="5118229" cy="2831544"/>
          </a:xfrm>
          <a:prstGeom prst="rect">
            <a:avLst/>
          </a:prstGeom>
          <a:noFill/>
        </p:spPr>
        <p:txBody>
          <a:bodyPr wrap="square" rtlCol="0">
            <a:spAutoFit/>
          </a:bodyPr>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Almost all participants who got employed or went for further studies are Single.</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274 Male single participants are preferred for the further studies.</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473 Female single participants are preferred for the further studies.</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54 % Females who are single got employed.</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27 % males who are single got employed.</a:t>
            </a:r>
            <a:endParaRPr lang="en-US" sz="2000" dirty="0">
              <a:latin typeface="Times New Roman" panose="02020603050405020304" pitchFamily="18" charset="0"/>
              <a:cs typeface="Times New Roman" panose="02020603050405020304" pitchFamily="18" charset="0"/>
            </a:endParaRPr>
          </a:p>
          <a:p>
            <a:pPr marL="214630" indent="-214630">
              <a:buFont typeface="Arial" panose="020B0604020202020204" pitchFamily="34" charset="0"/>
              <a:buChar char="•"/>
            </a:pPr>
            <a:endParaRPr lang="en-US" b="1" dirty="0">
              <a:solidFill>
                <a:schemeClr val="accent1">
                  <a:lumMod val="50000"/>
                </a:schemeClr>
              </a:solidFill>
              <a:latin typeface="Calibri" panose="020F0502020204030204" charset="0"/>
            </a:endParaRPr>
          </a:p>
        </p:txBody>
      </p:sp>
      <p:sp>
        <p:nvSpPr>
          <p:cNvPr id="7" name="Title 1"/>
          <p:cNvSpPr>
            <a:spLocks noGrp="1"/>
          </p:cNvSpPr>
          <p:nvPr>
            <p:custDataLst>
              <p:tags r:id="rId3"/>
            </p:custDataLst>
          </p:nvPr>
        </p:nvSpPr>
        <p:spPr>
          <a:xfrm>
            <a:off x="0" y="0"/>
            <a:ext cx="12192000" cy="798195"/>
          </a:xfrm>
          <a:prstGeom prst="rect">
            <a:avLst/>
          </a:prstGeom>
          <a:solidFill>
            <a:srgbClr val="0070C0"/>
          </a:solidFill>
          <a:ln w="9525">
            <a:noFill/>
          </a:ln>
        </p:spPr>
        <p:txBody>
          <a:bodyPr anchor="ctr" anchorCtr="0">
            <a:noAutofit/>
          </a:bodyPr>
          <a:lstStyle>
            <a:lvl1pPr algn="l" rtl="0" fontAlgn="base">
              <a:spcBef>
                <a:spcPct val="0"/>
              </a:spcBef>
              <a:spcAft>
                <a:spcPct val="0"/>
              </a:spcAft>
              <a:defRPr sz="3000" kern="1200">
                <a:solidFill>
                  <a:schemeClr val="tx1"/>
                </a:solidFill>
                <a:latin typeface="Georgia" panose="02040502050405020303" charset="0"/>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just"/>
            <a:endParaRPr lang="en-US" dirty="0">
              <a:solidFill>
                <a:schemeClr val="bg1"/>
              </a:solidFill>
              <a:sym typeface="+mn-ea"/>
            </a:endParaRPr>
          </a:p>
          <a:p>
            <a:pPr algn="just"/>
            <a:r>
              <a:rPr lang="en-US" dirty="0">
                <a:solidFill>
                  <a:schemeClr val="bg1"/>
                </a:solidFill>
                <a:sym typeface="+mn-ea"/>
              </a:rPr>
              <a:t>Working Status Vs Gender and Marital Status:</a:t>
            </a:r>
            <a:endParaRPr lang="en-US" dirty="0">
              <a:solidFill>
                <a:schemeClr val="bg1"/>
              </a:solidFill>
            </a:endParaRPr>
          </a:p>
          <a:p>
            <a:pPr algn="just"/>
            <a:endParaRPr lang="en-US" dirty="0">
              <a:solidFill>
                <a:schemeClr val="bg1"/>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797560"/>
            <a:ext cx="7107555" cy="5049520"/>
          </a:xfrm>
          <a:prstGeom prst="rect">
            <a:avLst/>
          </a:prstGeom>
        </p:spPr>
      </p:pic>
      <p:sp>
        <p:nvSpPr>
          <p:cNvPr id="5" name="TextBox 4"/>
          <p:cNvSpPr txBox="1"/>
          <p:nvPr/>
        </p:nvSpPr>
        <p:spPr>
          <a:xfrm>
            <a:off x="6511962" y="2036765"/>
            <a:ext cx="4950726" cy="3107690"/>
          </a:xfrm>
          <a:prstGeom prst="rect">
            <a:avLst/>
          </a:prstGeom>
          <a:noFill/>
        </p:spPr>
        <p:txBody>
          <a:bodyPr wrap="square" rtlCol="0">
            <a:spAutoFit/>
          </a:bodyPr>
          <a:lstStyle/>
          <a:p>
            <a:pPr marL="342900" indent="-342900">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Most of the students who are graduated and have active sponsorship got employment in compare to inactive sponsorship.</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further studies both are almost equal and in all these cases female participants are more than male.</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67.7%</a:t>
            </a:r>
            <a:r>
              <a:rPr lang="en-US" sz="2000" dirty="0">
                <a:latin typeface="Times New Roman" panose="02020603050405020304" pitchFamily="18" charset="0"/>
                <a:cs typeface="Times New Roman" panose="02020603050405020304" pitchFamily="18" charset="0"/>
                <a:sym typeface="+mn-ea"/>
              </a:rPr>
              <a:t> of Students are being sponsored by </a:t>
            </a:r>
            <a:r>
              <a:rPr lang="en-US" sz="1600" dirty="0">
                <a:latin typeface="Times New Roman" panose="02020603050405020304" pitchFamily="18" charset="0"/>
                <a:cs typeface="Times New Roman" panose="02020603050405020304" pitchFamily="18" charset="0"/>
                <a:sym typeface="+mn-ea"/>
              </a:rPr>
              <a:t>TBG NATIONAL HIGHER EDUCATION.</a:t>
            </a:r>
            <a:endParaRPr lang="en-US" sz="16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22.65%</a:t>
            </a:r>
            <a:r>
              <a:rPr lang="en-US" sz="2000" dirty="0">
                <a:latin typeface="Times New Roman" panose="02020603050405020304" pitchFamily="18" charset="0"/>
                <a:cs typeface="Times New Roman" panose="02020603050405020304" pitchFamily="18" charset="0"/>
                <a:sym typeface="+mn-ea"/>
              </a:rPr>
              <a:t> students don't have any sponsorship.</a:t>
            </a:r>
            <a:endParaRPr lang="en-US" sz="2000" dirty="0">
              <a:latin typeface="Times New Roman" panose="02020603050405020304" pitchFamily="18" charset="0"/>
              <a:cs typeface="Times New Roman" panose="02020603050405020304" pitchFamily="18" charset="0"/>
            </a:endParaRPr>
          </a:p>
        </p:txBody>
      </p:sp>
      <p:sp>
        <p:nvSpPr>
          <p:cNvPr id="7" name="Title 1"/>
          <p:cNvSpPr>
            <a:spLocks noGrp="1"/>
          </p:cNvSpPr>
          <p:nvPr>
            <p:custDataLst>
              <p:tags r:id="rId2"/>
            </p:custDataLst>
          </p:nvPr>
        </p:nvSpPr>
        <p:spPr>
          <a:xfrm>
            <a:off x="0" y="0"/>
            <a:ext cx="12192000" cy="798195"/>
          </a:xfrm>
          <a:prstGeom prst="rect">
            <a:avLst/>
          </a:prstGeom>
          <a:solidFill>
            <a:srgbClr val="0070C0"/>
          </a:solidFill>
          <a:ln w="9525">
            <a:noFill/>
          </a:ln>
        </p:spPr>
        <p:txBody>
          <a:bodyPr anchor="ctr" anchorCtr="0">
            <a:noAutofit/>
          </a:bodyPr>
          <a:lstStyle>
            <a:lvl1pPr algn="l" rtl="0" fontAlgn="base">
              <a:spcBef>
                <a:spcPct val="0"/>
              </a:spcBef>
              <a:spcAft>
                <a:spcPct val="0"/>
              </a:spcAft>
              <a:defRPr sz="3000" kern="1200">
                <a:solidFill>
                  <a:schemeClr val="tx1"/>
                </a:solidFill>
                <a:latin typeface="Georgia" panose="02040502050405020303" charset="0"/>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just"/>
            <a:r>
              <a:rPr lang="en-US" dirty="0">
                <a:solidFill>
                  <a:schemeClr val="bg1"/>
                </a:solidFill>
                <a:sym typeface="+mn-ea"/>
              </a:rPr>
              <a:t>Working Status Vs Sponsorship Status:</a:t>
            </a:r>
            <a:endParaRPr lang="en-US" dirty="0">
              <a:solidFill>
                <a:schemeClr val="bg1"/>
              </a:solidFill>
              <a:latin typeface="Calibri" panose="020F0502020204030204" charset="0"/>
              <a:cs typeface="Calibri" panose="020F0502020204030204" charset="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p:nvPr/>
        </p:nvPicPr>
        <p:blipFill>
          <a:blip r:embed="rId1"/>
          <a:stretch>
            <a:fillRect/>
          </a:stretch>
        </p:blipFill>
        <p:spPr>
          <a:xfrm>
            <a:off x="0" y="635"/>
            <a:ext cx="12191365" cy="6858000"/>
          </a:xfrm>
          <a:prstGeom prst="rect">
            <a:avLst/>
          </a:prstGeom>
          <a:noFill/>
          <a:ln w="9525">
            <a:noFill/>
          </a:ln>
        </p:spPr>
      </p:pic>
      <p:sp>
        <p:nvSpPr>
          <p:cNvPr id="4" name="Title 3"/>
          <p:cNvSpPr txBox="1"/>
          <p:nvPr/>
        </p:nvSpPr>
        <p:spPr>
          <a:xfrm>
            <a:off x="6858000" y="4056054"/>
            <a:ext cx="4622104" cy="757130"/>
          </a:xfrm>
          <a:prstGeom prst="rect">
            <a:avLst/>
          </a:prstGeom>
          <a:noFill/>
          <a:extLst>
            <a:ext uri="{909E8E84-426E-40DD-AFC4-6F175D3DCCD1}">
              <a14:hiddenFill xmlns:a14="http://schemas.microsoft.com/office/drawing/2010/main">
                <a:solidFill>
                  <a:schemeClr val="bg1"/>
                </a:solidFill>
              </a14:hiddenFill>
            </a:ext>
          </a:extLst>
        </p:spPr>
        <p:style>
          <a:lnRef idx="0">
            <a:srgbClr val="FFFFFF"/>
          </a:lnRef>
          <a:fillRef idx="1">
            <a:schemeClr val="accent1"/>
          </a:fillRef>
          <a:effectRef idx="0">
            <a:srgbClr val="FFFFFF"/>
          </a:effectRef>
          <a:fontRef idx="minor">
            <a:schemeClr val="lt1"/>
          </a:fontRef>
        </p:style>
        <p:txBody>
          <a:bodyPr vert="horz" wrap="square" lIns="91440" tIns="45720" rIns="91440" bIns="45720" rtlCol="0" anchor="b">
            <a:spAutoFit/>
          </a:bodyPr>
          <a:lstStyle>
            <a:defPPr>
              <a:defRPr lang="en-US"/>
            </a:defPPr>
            <a:lvl1pPr algn="l" defTabSz="914400" rtl="0" eaLnBrk="1" latinLnBrk="0" hangingPunct="1">
              <a:lnSpc>
                <a:spcPct val="90000"/>
              </a:lnSpc>
              <a:spcBef>
                <a:spcPct val="0"/>
              </a:spcBef>
              <a:spcAft>
                <a:spcPts val="600"/>
              </a:spcAft>
              <a:buNone/>
              <a:defRPr sz="4800" kern="1200">
                <a:solidFill>
                  <a:srgbClr val="FFFFFF"/>
                </a:solidFill>
                <a:latin typeface="Georgia" panose="02040502050405020303" charset="0"/>
                <a:ea typeface="+mj-ea"/>
                <a:cs typeface="+mj-cs"/>
              </a:defRPr>
            </a:lvl1pPr>
          </a:lstStyle>
          <a:p>
            <a:r>
              <a:rPr lang="en-US" dirty="0">
                <a:solidFill>
                  <a:schemeClr val="bg1"/>
                </a:solidFill>
              </a:rPr>
              <a:t>Model Building</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Table 3"/>
          <p:cNvGraphicFramePr>
            <a:graphicFrameLocks noGrp="1"/>
          </p:cNvGraphicFramePr>
          <p:nvPr/>
        </p:nvGraphicFramePr>
        <p:xfrm>
          <a:off x="0" y="895985"/>
          <a:ext cx="12192635" cy="5962650"/>
        </p:xfrm>
        <a:graphic>
          <a:graphicData uri="http://schemas.openxmlformats.org/drawingml/2006/table">
            <a:tbl>
              <a:tblPr firstRow="1" bandRow="1">
                <a:tableStyleId>{5C22544A-7EE6-4342-B048-85BDC9FD1C3A}</a:tableStyleId>
              </a:tblPr>
              <a:tblGrid>
                <a:gridCol w="2218055"/>
                <a:gridCol w="9974580"/>
              </a:tblGrid>
              <a:tr h="546100">
                <a:tc>
                  <a:txBody>
                    <a:bodyPr/>
                    <a:p>
                      <a:pPr algn="ctr">
                        <a:lnSpc>
                          <a:spcPct val="100000"/>
                        </a:lnSpc>
                      </a:pPr>
                      <a:r>
                        <a:rPr lang="en-US" sz="2400" dirty="0">
                          <a:latin typeface="Times New Roman" panose="02020603050405020304" pitchFamily="18" charset="0"/>
                          <a:cs typeface="Times New Roman" panose="02020603050405020304" pitchFamily="18" charset="0"/>
                        </a:rPr>
                        <a:t>MODEL</a:t>
                      </a:r>
                      <a:endParaRPr lang="en-US" sz="2400" dirty="0">
                        <a:latin typeface="Times New Roman" panose="02020603050405020304" pitchFamily="18" charset="0"/>
                        <a:cs typeface="Times New Roman" panose="02020603050405020304" pitchFamily="18" charset="0"/>
                      </a:endParaRPr>
                    </a:p>
                  </a:txBody>
                  <a:tcPr/>
                </a:tc>
                <a:tc>
                  <a:txBody>
                    <a:bodyPr/>
                    <a:p>
                      <a:pPr marL="0" algn="ctr" defTabSz="914400" rtl="0" eaLnBrk="1" latinLnBrk="0" hangingPunct="1"/>
                      <a:r>
                        <a:rPr lang="en-US" sz="2400" b="1" kern="1200" dirty="0">
                          <a:solidFill>
                            <a:schemeClr val="lt1"/>
                          </a:solidFill>
                          <a:latin typeface="Times New Roman" panose="02020603050405020304" pitchFamily="18" charset="0"/>
                          <a:ea typeface="+mn-ea"/>
                          <a:cs typeface="Times New Roman" panose="02020603050405020304" pitchFamily="18" charset="0"/>
                        </a:rPr>
                        <a:t>DESCRIPTION</a:t>
                      </a:r>
                      <a:endParaRPr lang="en-US" sz="2400" b="1" kern="1200" dirty="0">
                        <a:solidFill>
                          <a:schemeClr val="lt1"/>
                        </a:solidFill>
                        <a:latin typeface="Times New Roman" panose="02020603050405020304" pitchFamily="18" charset="0"/>
                        <a:ea typeface="+mn-ea"/>
                        <a:cs typeface="Times New Roman" panose="02020603050405020304" pitchFamily="18" charset="0"/>
                      </a:endParaRPr>
                    </a:p>
                  </a:txBody>
                  <a:tcPr/>
                </a:tc>
              </a:tr>
              <a:tr h="1202690">
                <a:tc>
                  <a:txBody>
                    <a:bodyPr/>
                    <a:p>
                      <a:pPr algn="ctr">
                        <a:lnSpc>
                          <a:spcPct val="150000"/>
                        </a:lnSpc>
                      </a:pPr>
                      <a:r>
                        <a:rPr lang="en-US" sz="2000" b="1" dirty="0">
                          <a:latin typeface="Times New Roman" panose="02020603050405020304" pitchFamily="18" charset="0"/>
                          <a:cs typeface="Times New Roman" panose="02020603050405020304" pitchFamily="18" charset="0"/>
                        </a:rPr>
                        <a:t>KNN Classifier</a:t>
                      </a:r>
                      <a:endParaRPr lang="en-US" sz="2000" b="1" dirty="0">
                        <a:latin typeface="Times New Roman" panose="02020603050405020304" pitchFamily="18" charset="0"/>
                        <a:cs typeface="Times New Roman" panose="02020603050405020304" pitchFamily="18" charset="0"/>
                      </a:endParaRPr>
                    </a:p>
                  </a:txBody>
                  <a:tcPr/>
                </a:tc>
                <a:tc>
                  <a:txBody>
                    <a:bodyPr/>
                    <a:p>
                      <a:r>
                        <a:rPr lang="en-US" sz="2000" kern="1200" dirty="0">
                          <a:solidFill>
                            <a:schemeClr val="dk1"/>
                          </a:solidFill>
                          <a:latin typeface="Times New Roman" panose="02020603050405020304" pitchFamily="18" charset="0"/>
                          <a:ea typeface="+mn-ea"/>
                          <a:cs typeface="Times New Roman" panose="02020603050405020304" pitchFamily="18" charset="0"/>
                        </a:rPr>
                        <a:t>K-Nearest Neighbors (KNN) is one of the simplest algorithms used in Machine Learning for regression and classification problem. KNN algorithms use data and classify new data points based on similarity measures</a:t>
                      </a:r>
                      <a:endParaRPr lang="en-US" sz="2000" kern="1200" dirty="0">
                        <a:solidFill>
                          <a:schemeClr val="dk1"/>
                        </a:solidFill>
                        <a:latin typeface="Times New Roman" panose="02020603050405020304" pitchFamily="18" charset="0"/>
                        <a:ea typeface="+mn-ea"/>
                        <a:cs typeface="Times New Roman" panose="02020603050405020304" pitchFamily="18" charset="0"/>
                      </a:endParaRPr>
                    </a:p>
                  </a:txBody>
                  <a:tcPr/>
                </a:tc>
              </a:tr>
              <a:tr h="970915">
                <a:tc>
                  <a:txBody>
                    <a:bodyPr/>
                    <a:p>
                      <a:pPr algn="ctr">
                        <a:lnSpc>
                          <a:spcPct val="150000"/>
                        </a:lnSpc>
                      </a:pPr>
                      <a:r>
                        <a:rPr lang="en-US" sz="2000" b="1" dirty="0">
                          <a:latin typeface="Times New Roman" panose="02020603050405020304" pitchFamily="18" charset="0"/>
                          <a:cs typeface="Times New Roman" panose="02020603050405020304" pitchFamily="18" charset="0"/>
                        </a:rPr>
                        <a:t>Decision Tree</a:t>
                      </a:r>
                      <a:endParaRPr lang="en-US" sz="2000" b="1" dirty="0">
                        <a:latin typeface="Times New Roman" panose="02020603050405020304" pitchFamily="18" charset="0"/>
                        <a:cs typeface="Times New Roman" panose="02020603050405020304" pitchFamily="18" charset="0"/>
                      </a:endParaRPr>
                    </a:p>
                  </a:txBody>
                  <a:tcPr/>
                </a:tc>
                <a:tc>
                  <a:txBody>
                    <a:bodyPr/>
                    <a:p>
                      <a:r>
                        <a:rPr lang="en-US" sz="2000" kern="1200" dirty="0">
                          <a:solidFill>
                            <a:schemeClr val="dk1"/>
                          </a:solidFill>
                          <a:latin typeface="Times New Roman" panose="02020603050405020304" pitchFamily="18" charset="0"/>
                          <a:ea typeface="+mn-ea"/>
                          <a:cs typeface="Times New Roman" panose="02020603050405020304" pitchFamily="18" charset="0"/>
                        </a:rPr>
                        <a:t>Decision tree analysis involves making a tree-shaped diagram to chart out a course of action or a statistical probability analysis.</a:t>
                      </a:r>
                      <a:endParaRPr lang="en-US" sz="2000" kern="1200" dirty="0">
                        <a:solidFill>
                          <a:schemeClr val="dk1"/>
                        </a:solidFill>
                        <a:latin typeface="Times New Roman" panose="02020603050405020304" pitchFamily="18" charset="0"/>
                        <a:ea typeface="+mn-ea"/>
                        <a:cs typeface="Times New Roman" panose="02020603050405020304" pitchFamily="18" charset="0"/>
                      </a:endParaRPr>
                    </a:p>
                  </a:txBody>
                  <a:tcPr/>
                </a:tc>
              </a:tr>
              <a:tr h="838835">
                <a:tc>
                  <a:txBody>
                    <a:bodyPr/>
                    <a:p>
                      <a:pPr algn="ctr">
                        <a:lnSpc>
                          <a:spcPct val="150000"/>
                        </a:lnSpc>
                      </a:pPr>
                      <a:r>
                        <a:rPr lang="en-US" sz="2000" b="1" dirty="0">
                          <a:latin typeface="Times New Roman" panose="02020603050405020304" pitchFamily="18" charset="0"/>
                          <a:cs typeface="Times New Roman" panose="02020603050405020304" pitchFamily="18" charset="0"/>
                        </a:rPr>
                        <a:t>Random Forest</a:t>
                      </a:r>
                      <a:endParaRPr lang="en-US" sz="2000" b="1" dirty="0">
                        <a:latin typeface="Times New Roman" panose="02020603050405020304" pitchFamily="18" charset="0"/>
                        <a:cs typeface="Times New Roman" panose="02020603050405020304" pitchFamily="18" charset="0"/>
                      </a:endParaRPr>
                    </a:p>
                  </a:txBody>
                  <a:tcPr/>
                </a:tc>
                <a:tc>
                  <a:txBody>
                    <a:bodyPr/>
                    <a:p>
                      <a:r>
                        <a:rPr lang="en-US" sz="2000" kern="1200" dirty="0">
                          <a:solidFill>
                            <a:schemeClr val="dk1"/>
                          </a:solidFill>
                          <a:latin typeface="Times New Roman" panose="02020603050405020304" pitchFamily="18" charset="0"/>
                          <a:ea typeface="+mn-ea"/>
                          <a:cs typeface="Times New Roman" panose="02020603050405020304" pitchFamily="18" charset="0"/>
                        </a:rPr>
                        <a:t>An ensemble model made of many decision trees using bootstrapping, random subsets of features, and average voting to make predictions</a:t>
                      </a:r>
                      <a:endParaRPr lang="en-US" sz="2000" kern="1200" dirty="0">
                        <a:solidFill>
                          <a:schemeClr val="dk1"/>
                        </a:solidFill>
                        <a:latin typeface="Times New Roman" panose="02020603050405020304" pitchFamily="18" charset="0"/>
                        <a:ea typeface="+mn-ea"/>
                        <a:cs typeface="Times New Roman" panose="02020603050405020304" pitchFamily="18" charset="0"/>
                      </a:endParaRPr>
                    </a:p>
                  </a:txBody>
                  <a:tcPr/>
                </a:tc>
              </a:tr>
              <a:tr h="1201420">
                <a:tc>
                  <a:txBody>
                    <a:bodyPr/>
                    <a:p>
                      <a:pPr algn="ctr">
                        <a:lnSpc>
                          <a:spcPct val="150000"/>
                        </a:lnSpc>
                      </a:pPr>
                      <a:r>
                        <a:rPr lang="en-US" sz="2000" b="1" dirty="0">
                          <a:latin typeface="Times New Roman" panose="02020603050405020304" pitchFamily="18" charset="0"/>
                          <a:cs typeface="Times New Roman" panose="02020603050405020304" pitchFamily="18" charset="0"/>
                        </a:rPr>
                        <a:t>XG Boost Classifier</a:t>
                      </a:r>
                      <a:endParaRPr lang="en-US" sz="2000" b="1" dirty="0">
                        <a:latin typeface="Times New Roman" panose="02020603050405020304" pitchFamily="18" charset="0"/>
                        <a:cs typeface="Times New Roman" panose="02020603050405020304" pitchFamily="18" charset="0"/>
                      </a:endParaRPr>
                    </a:p>
                  </a:txBody>
                  <a:tcPr/>
                </a:tc>
                <a:tc>
                  <a:txBody>
                    <a:bodyPr/>
                    <a:p>
                      <a:r>
                        <a:rPr lang="en-US" sz="2000" kern="1200" dirty="0">
                          <a:solidFill>
                            <a:schemeClr val="dk1"/>
                          </a:solidFill>
                          <a:latin typeface="Times New Roman" panose="02020603050405020304" pitchFamily="18" charset="0"/>
                          <a:ea typeface="+mn-ea"/>
                          <a:cs typeface="Times New Roman" panose="02020603050405020304" pitchFamily="18" charset="0"/>
                        </a:rPr>
                        <a:t>An optimized distributed gradient boosting library designed to be highly efficient</a:t>
                      </a:r>
                      <a:r>
                        <a:rPr lang="en-US" sz="2000" kern="1200" baseline="0" dirty="0">
                          <a:solidFill>
                            <a:schemeClr val="dk1"/>
                          </a:solidFill>
                          <a:latin typeface="Times New Roman" panose="02020603050405020304" pitchFamily="18" charset="0"/>
                          <a:ea typeface="+mn-ea"/>
                          <a:cs typeface="Times New Roman" panose="02020603050405020304" pitchFamily="18" charset="0"/>
                        </a:rPr>
                        <a:t> &amp; </a:t>
                      </a:r>
                      <a:r>
                        <a:rPr lang="en-US" sz="2000" kern="1200" dirty="0">
                          <a:solidFill>
                            <a:schemeClr val="dk1"/>
                          </a:solidFill>
                          <a:latin typeface="Times New Roman" panose="02020603050405020304" pitchFamily="18" charset="0"/>
                          <a:ea typeface="+mn-ea"/>
                          <a:cs typeface="Times New Roman" panose="02020603050405020304" pitchFamily="18" charset="0"/>
                        </a:rPr>
                        <a:t>flexible,</a:t>
                      </a:r>
                      <a:r>
                        <a:rPr lang="en-US" sz="2000" kern="1200" baseline="0" dirty="0">
                          <a:solidFill>
                            <a:schemeClr val="dk1"/>
                          </a:solidFill>
                          <a:latin typeface="Times New Roman" panose="02020603050405020304" pitchFamily="18" charset="0"/>
                          <a:ea typeface="+mn-ea"/>
                          <a:cs typeface="Times New Roman" panose="02020603050405020304" pitchFamily="18" charset="0"/>
                        </a:rPr>
                        <a:t> </a:t>
                      </a:r>
                      <a:r>
                        <a:rPr lang="en-US" sz="2000" kern="1200" dirty="0">
                          <a:solidFill>
                            <a:schemeClr val="dk1"/>
                          </a:solidFill>
                          <a:latin typeface="Times New Roman" panose="02020603050405020304" pitchFamily="18" charset="0"/>
                          <a:ea typeface="+mn-ea"/>
                          <a:cs typeface="Times New Roman" panose="02020603050405020304" pitchFamily="18" charset="0"/>
                        </a:rPr>
                        <a:t>it provides a parallel tree boosting</a:t>
                      </a:r>
                      <a:r>
                        <a:rPr lang="en-US" sz="2000" kern="1200" baseline="0" dirty="0">
                          <a:solidFill>
                            <a:schemeClr val="dk1"/>
                          </a:solidFill>
                          <a:latin typeface="Times New Roman" panose="02020603050405020304" pitchFamily="18" charset="0"/>
                          <a:ea typeface="+mn-ea"/>
                          <a:cs typeface="Times New Roman" panose="02020603050405020304" pitchFamily="18" charset="0"/>
                        </a:rPr>
                        <a:t> </a:t>
                      </a:r>
                      <a:r>
                        <a:rPr lang="en-US" sz="2000" kern="1200" dirty="0">
                          <a:solidFill>
                            <a:schemeClr val="dk1"/>
                          </a:solidFill>
                          <a:latin typeface="Times New Roman" panose="02020603050405020304" pitchFamily="18" charset="0"/>
                          <a:ea typeface="+mn-ea"/>
                          <a:cs typeface="Times New Roman" panose="02020603050405020304" pitchFamily="18" charset="0"/>
                        </a:rPr>
                        <a:t>that solve data science problems in a fast and accurate way.</a:t>
                      </a:r>
                      <a:endParaRPr lang="en-US" sz="2000" kern="1200" dirty="0">
                        <a:solidFill>
                          <a:schemeClr val="dk1"/>
                        </a:solidFill>
                        <a:latin typeface="Times New Roman" panose="02020603050405020304" pitchFamily="18" charset="0"/>
                        <a:ea typeface="+mn-ea"/>
                        <a:cs typeface="Times New Roman" panose="02020603050405020304" pitchFamily="18" charset="0"/>
                      </a:endParaRPr>
                    </a:p>
                  </a:txBody>
                  <a:tcPr/>
                </a:tc>
              </a:tr>
              <a:tr h="1202690">
                <a:tc>
                  <a:txBody>
                    <a:bodyPr/>
                    <a:p>
                      <a:pPr algn="ctr">
                        <a:lnSpc>
                          <a:spcPct val="150000"/>
                        </a:lnSpc>
                      </a:pPr>
                      <a:r>
                        <a:rPr lang="en-US" sz="2000" b="1" dirty="0">
                          <a:latin typeface="Times New Roman" panose="02020603050405020304" pitchFamily="18" charset="0"/>
                          <a:cs typeface="Times New Roman" panose="02020603050405020304" pitchFamily="18" charset="0"/>
                        </a:rPr>
                        <a:t>Logistic</a:t>
                      </a:r>
                      <a:r>
                        <a:rPr lang="en-US" sz="2000" b="1" baseline="0" dirty="0">
                          <a:latin typeface="Times New Roman" panose="02020603050405020304" pitchFamily="18" charset="0"/>
                          <a:cs typeface="Times New Roman" panose="02020603050405020304" pitchFamily="18" charset="0"/>
                        </a:rPr>
                        <a:t> Regression</a:t>
                      </a:r>
                      <a:endParaRPr lang="en-US" sz="2000" b="1" dirty="0">
                        <a:latin typeface="Times New Roman" panose="02020603050405020304" pitchFamily="18" charset="0"/>
                        <a:cs typeface="Times New Roman" panose="02020603050405020304" pitchFamily="18" charset="0"/>
                      </a:endParaRPr>
                    </a:p>
                  </a:txBody>
                  <a:tcPr/>
                </a:tc>
                <a:tc>
                  <a:txBody>
                    <a:bodyPr/>
                    <a:p>
                      <a:r>
                        <a:rPr lang="en-US" sz="2000" kern="1200" dirty="0">
                          <a:solidFill>
                            <a:schemeClr val="dk1"/>
                          </a:solidFill>
                          <a:latin typeface="Times New Roman" panose="02020603050405020304" pitchFamily="18" charset="0"/>
                          <a:ea typeface="+mn-ea"/>
                          <a:cs typeface="Times New Roman" panose="02020603050405020304" pitchFamily="18" charset="0"/>
                        </a:rPr>
                        <a:t>A statistical analysis method used to predict a data value based on prior observations of a data set ,It is the go-to method for binary classification problems</a:t>
                      </a:r>
                      <a:endParaRPr lang="en-US" sz="2000" kern="1200" dirty="0">
                        <a:solidFill>
                          <a:schemeClr val="dk1"/>
                        </a:solidFill>
                        <a:latin typeface="Times New Roman" panose="02020603050405020304" pitchFamily="18" charset="0"/>
                        <a:ea typeface="+mn-ea"/>
                        <a:cs typeface="Times New Roman" panose="02020603050405020304" pitchFamily="18" charset="0"/>
                      </a:endParaRPr>
                    </a:p>
                  </a:txBody>
                  <a:tcPr/>
                </a:tc>
              </a:tr>
            </a:tbl>
          </a:graphicData>
        </a:graphic>
      </p:graphicFrame>
      <p:sp>
        <p:nvSpPr>
          <p:cNvPr id="9" name="Title 7"/>
          <p:cNvSpPr>
            <a:spLocks noGrp="1"/>
          </p:cNvSpPr>
          <p:nvPr/>
        </p:nvSpPr>
        <p:spPr>
          <a:xfrm>
            <a:off x="0" y="0"/>
            <a:ext cx="12192000" cy="781050"/>
          </a:xfrm>
          <a:prstGeom prst="rect">
            <a:avLst/>
          </a:pr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3000" dirty="0">
                <a:sym typeface="+mn-ea"/>
              </a:rPr>
              <a:t> </a:t>
            </a:r>
            <a:r>
              <a:rPr lang="en-US" sz="3000" dirty="0">
                <a:latin typeface="Calibri" panose="020F0502020204030204" charset="0"/>
                <a:cs typeface="Calibri" panose="020F0502020204030204" charset="0"/>
                <a:sym typeface="+mn-ea"/>
              </a:rPr>
              <a:t>Model Building Algorithms:</a:t>
            </a:r>
            <a:endParaRPr lang="en-US" sz="3000" dirty="0">
              <a:latin typeface="Calibri" panose="020F0502020204030204" charset="0"/>
              <a:cs typeface="Calibri" panose="020F0502020204030204" charset="0"/>
            </a:endParaRPr>
          </a:p>
        </p:txBody>
      </p:sp>
      <p:pic>
        <p:nvPicPr>
          <p:cNvPr id="4098" name="Picture 2" descr="Bim, building, computer, document, plan, research, simulation icon - Download on Iconfin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07750" y="0"/>
            <a:ext cx="895985" cy="895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27785" t="33675" r="4994" b="13489"/>
          <a:stretch>
            <a:fillRect/>
          </a:stretch>
        </p:blipFill>
        <p:spPr>
          <a:xfrm>
            <a:off x="-107" y="781193"/>
            <a:ext cx="7882943" cy="3425780"/>
          </a:xfrm>
          <a:prstGeom prst="rect">
            <a:avLst/>
          </a:prstGeom>
        </p:spPr>
      </p:pic>
      <p:sp>
        <p:nvSpPr>
          <p:cNvPr id="4" name="Text Box 3"/>
          <p:cNvSpPr txBox="1"/>
          <p:nvPr/>
        </p:nvSpPr>
        <p:spPr>
          <a:xfrm>
            <a:off x="3973830" y="4206875"/>
            <a:ext cx="6413500" cy="2300605"/>
          </a:xfrm>
          <a:prstGeom prst="rect">
            <a:avLst/>
          </a:prstGeom>
          <a:noFill/>
        </p:spPr>
        <p:txBody>
          <a:bodyPr wrap="square" rtlCol="0" anchor="t">
            <a:noAutofit/>
          </a:bodyPr>
          <a:p>
            <a:pPr marL="285750" indent="-28575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sym typeface="+mn-ea"/>
              </a:rPr>
              <a:t>During analysis I observed disparity in Employment business problem.</a:t>
            </a:r>
            <a:endParaRPr lang="en-US" sz="20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sym typeface="+mn-ea"/>
              </a:rPr>
              <a:t>If I choose to move along without treating it ,our model may not give us the optimum result that’s expected.</a:t>
            </a:r>
            <a:endParaRPr lang="en-US" sz="20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sym typeface="+mn-ea"/>
              </a:rPr>
              <a:t>Here I</a:t>
            </a:r>
            <a:r>
              <a:rPr lang="en-US" sz="2000" dirty="0">
                <a:latin typeface="Times New Roman" panose="02020603050405020304" pitchFamily="18" charset="0"/>
                <a:cs typeface="Times New Roman" panose="02020603050405020304" pitchFamily="18" charset="0"/>
                <a:sym typeface="+mn-ea"/>
              </a:rPr>
              <a:t> Can notice the data is imbalanced as 92% of the overall donut is </a:t>
            </a:r>
            <a:r>
              <a:rPr lang="en-US" sz="2000" dirty="0" smtClean="0">
                <a:latin typeface="Times New Roman" panose="02020603050405020304" pitchFamily="18" charset="0"/>
                <a:cs typeface="Times New Roman" panose="02020603050405020304" pitchFamily="18" charset="0"/>
                <a:sym typeface="+mn-ea"/>
              </a:rPr>
              <a:t>Covered as EMPLOYED.</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9" name="Title 7"/>
          <p:cNvSpPr>
            <a:spLocks noGrp="1"/>
          </p:cNvSpPr>
          <p:nvPr>
            <p:custDataLst>
              <p:tags r:id="rId3"/>
            </p:custDataLst>
          </p:nvPr>
        </p:nvSpPr>
        <p:spPr>
          <a:xfrm>
            <a:off x="0" y="0"/>
            <a:ext cx="12192000" cy="781050"/>
          </a:xfrm>
          <a:prstGeom prst="rect">
            <a:avLst/>
          </a:pr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3000" dirty="0">
                <a:latin typeface="Calibri" panose="020F0502020204030204" charset="0"/>
                <a:cs typeface="Calibri" panose="020F0502020204030204" charset="0"/>
                <a:sym typeface="+mn-ea"/>
              </a:rPr>
              <a:t>Imbalanced Data:</a:t>
            </a:r>
            <a:endParaRPr lang="en-US" sz="3000" dirty="0">
              <a:latin typeface="Calibri" panose="020F0502020204030204" charset="0"/>
              <a:cs typeface="Calibri" panose="020F050202020403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0"/>
            <a:ext cx="12192000" cy="810260"/>
          </a:xfrm>
          <a:solidFill>
            <a:schemeClr val="accent1"/>
          </a:solidFill>
        </p:spPr>
        <p:txBody>
          <a:bodyPr>
            <a:noAutofit/>
          </a:bodyPr>
          <a:lstStyle/>
          <a:p>
            <a:r>
              <a:rPr lang="en-US" dirty="0">
                <a:solidFill>
                  <a:schemeClr val="lt1"/>
                </a:solidFill>
                <a:latin typeface="Calibri" panose="020F0502020204030204" charset="0"/>
                <a:cs typeface="Calibri" panose="020F0502020204030204" charset="0"/>
              </a:rPr>
              <a:t>Treating Imbalanced Data:</a:t>
            </a:r>
            <a:endParaRPr lang="en-US" dirty="0">
              <a:solidFill>
                <a:schemeClr val="lt1"/>
              </a:solidFill>
              <a:latin typeface="Calibri" panose="020F0502020204030204" charset="0"/>
              <a:cs typeface="Calibri" panose="020F0502020204030204" charset="0"/>
            </a:endParaRPr>
          </a:p>
        </p:txBody>
      </p:sp>
      <p:sp>
        <p:nvSpPr>
          <p:cNvPr id="3" name="Slide Number Placeholder 2"/>
          <p:cNvSpPr>
            <a:spLocks noGrp="1"/>
          </p:cNvSpPr>
          <p:nvPr>
            <p:ph type="sldNum" sz="quarter" idx="12"/>
          </p:nvPr>
        </p:nvSpPr>
        <p:spPr/>
        <p:txBody>
          <a:bodyPr/>
          <a:lstStyle/>
          <a:p>
            <a:fld id="{B6589B12-CB4D-4236-BBC8-148B142B185D}" type="slidenum">
              <a:rPr lang="en-US" smtClean="0"/>
            </a:fld>
            <a:endParaRPr lang="en-US"/>
          </a:p>
        </p:txBody>
      </p:sp>
      <p:sp>
        <p:nvSpPr>
          <p:cNvPr id="4" name="TextBox 3"/>
          <p:cNvSpPr txBox="1"/>
          <p:nvPr/>
        </p:nvSpPr>
        <p:spPr>
          <a:xfrm>
            <a:off x="0" y="810260"/>
            <a:ext cx="7529195" cy="4996815"/>
          </a:xfrm>
          <a:prstGeom prst="rect">
            <a:avLst/>
          </a:prstGeom>
          <a:noFill/>
        </p:spPr>
        <p:txBody>
          <a:bodyPr wrap="square" rtlCol="0">
            <a:noAutofit/>
          </a:bodyPr>
          <a:lstStyle/>
          <a:p>
            <a:r>
              <a:rPr lang="en-US" b="1" dirty="0">
                <a:latin typeface="Times New Roman" panose="02020603050405020304" pitchFamily="18" charset="0"/>
                <a:cs typeface="Times New Roman" panose="02020603050405020304" pitchFamily="18" charset="0"/>
              </a:rPr>
              <a:t>Metrics:</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When dealing with imbalanced data, standard classification metrics do not adequately represent your models performance.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Precision is defined as the fraction of relevant examples (true positives) among all of the examples which were predicted to belong in a certain class.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Recall is defined as the fraction of examples which were predicted to belong to a class with respect to all of the examples that truly belong in the class.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Oversampling:</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oversampling the minority classes to increase the number of minority observations until we've reached a balanced dataset.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Random oversampling:</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most naive method of oversampling is to randomly sample the minority classes and simply duplicate the sampled observations. With this technique, it's important to note that you're artificially reducing the variance of the dataset.</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84540" y="2234638"/>
            <a:ext cx="3879764" cy="2586509"/>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25500"/>
          </a:xfrm>
          <a:solidFill>
            <a:schemeClr val="accent1"/>
          </a:solidFill>
        </p:spPr>
        <p:txBody>
          <a:bodyPr>
            <a:noAutofit/>
          </a:bodyPr>
          <a:lstStyle/>
          <a:p>
            <a:r>
              <a:rPr lang="en-US" dirty="0">
                <a:solidFill>
                  <a:schemeClr val="lt1"/>
                </a:solidFill>
                <a:latin typeface="Calibri" panose="020F0502020204030204" charset="0"/>
                <a:cs typeface="Calibri" panose="020F0502020204030204" charset="0"/>
              </a:rPr>
              <a:t>On-Campus Employment Analysis:</a:t>
            </a:r>
            <a:endParaRPr lang="en-US" dirty="0">
              <a:solidFill>
                <a:schemeClr val="lt1"/>
              </a:solidFill>
              <a:latin typeface="Calibri" panose="020F0502020204030204" charset="0"/>
              <a:cs typeface="Calibri" panose="020F0502020204030204" charset="0"/>
            </a:endParaRPr>
          </a:p>
        </p:txBody>
      </p:sp>
      <p:graphicFrame>
        <p:nvGraphicFramePr>
          <p:cNvPr id="4" name="Table 3"/>
          <p:cNvGraphicFramePr>
            <a:graphicFrameLocks noGrp="1"/>
          </p:cNvGraphicFramePr>
          <p:nvPr/>
        </p:nvGraphicFramePr>
        <p:xfrm>
          <a:off x="5369953" y="1828801"/>
          <a:ext cx="6821511" cy="3567060"/>
        </p:xfrm>
        <a:graphic>
          <a:graphicData uri="http://schemas.openxmlformats.org/drawingml/2006/table">
            <a:tbl>
              <a:tblPr firstRow="1" bandRow="1">
                <a:tableStyleId>{5C22544A-7EE6-4342-B048-85BDC9FD1C3A}</a:tableStyleId>
              </a:tblPr>
              <a:tblGrid>
                <a:gridCol w="2264112"/>
                <a:gridCol w="2283562"/>
                <a:gridCol w="2273837"/>
              </a:tblGrid>
              <a:tr h="905748">
                <a:tc>
                  <a:txBody>
                    <a:bodyPr/>
                    <a:lstStyle/>
                    <a:p>
                      <a:pPr algn="ctr">
                        <a:lnSpc>
                          <a:spcPct val="200000"/>
                        </a:lnSpc>
                      </a:pPr>
                      <a:r>
                        <a:rPr lang="en-US" sz="2400" dirty="0">
                          <a:latin typeface="Times New Roman" panose="02020603050405020304" pitchFamily="18" charset="0"/>
                          <a:cs typeface="Times New Roman" panose="02020603050405020304" pitchFamily="18" charset="0"/>
                        </a:rPr>
                        <a:t>Models</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400" dirty="0">
                          <a:latin typeface="Times New Roman" panose="02020603050405020304" pitchFamily="18" charset="0"/>
                          <a:cs typeface="Times New Roman" panose="02020603050405020304" pitchFamily="18" charset="0"/>
                        </a:rPr>
                        <a:t>Train Accuracy</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400" dirty="0">
                          <a:latin typeface="Times New Roman" panose="02020603050405020304" pitchFamily="18" charset="0"/>
                          <a:cs typeface="Times New Roman" panose="02020603050405020304" pitchFamily="18" charset="0"/>
                        </a:rPr>
                        <a:t>Test</a:t>
                      </a:r>
                      <a:r>
                        <a:rPr lang="en-US" sz="2400" baseline="0" dirty="0">
                          <a:latin typeface="Times New Roman" panose="02020603050405020304" pitchFamily="18" charset="0"/>
                          <a:cs typeface="Times New Roman" panose="02020603050405020304" pitchFamily="18" charset="0"/>
                        </a:rPr>
                        <a:t> Accuracy</a:t>
                      </a:r>
                      <a:endParaRPr lang="en-US" sz="2400" dirty="0">
                        <a:latin typeface="Times New Roman" panose="02020603050405020304" pitchFamily="18" charset="0"/>
                        <a:cs typeface="Times New Roman" panose="02020603050405020304" pitchFamily="18" charset="0"/>
                      </a:endParaRPr>
                    </a:p>
                  </a:txBody>
                  <a:tcPr/>
                </a:tc>
              </a:tr>
              <a:tr h="887104">
                <a:tc>
                  <a:txBody>
                    <a:bodyPr/>
                    <a:lstStyle/>
                    <a:p>
                      <a:pPr algn="ctr">
                        <a:lnSpc>
                          <a:spcPct val="200000"/>
                        </a:lnSpc>
                      </a:pPr>
                      <a:r>
                        <a:rPr lang="en-US" sz="2000" dirty="0">
                          <a:latin typeface="Times New Roman" panose="02020603050405020304" pitchFamily="18" charset="0"/>
                          <a:cs typeface="Times New Roman" panose="02020603050405020304" pitchFamily="18" charset="0"/>
                        </a:rPr>
                        <a:t>XG-Boost</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dirty="0">
                          <a:latin typeface="Times New Roman" panose="02020603050405020304" pitchFamily="18" charset="0"/>
                          <a:cs typeface="Times New Roman" panose="02020603050405020304" pitchFamily="18" charset="0"/>
                        </a:rPr>
                        <a:t>95.5%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dirty="0">
                          <a:latin typeface="Times New Roman" panose="02020603050405020304" pitchFamily="18" charset="0"/>
                          <a:cs typeface="Times New Roman" panose="02020603050405020304" pitchFamily="18" charset="0"/>
                        </a:rPr>
                        <a:t>92.4%</a:t>
                      </a:r>
                      <a:endParaRPr lang="en-US" sz="2000" dirty="0">
                        <a:latin typeface="Times New Roman" panose="02020603050405020304" pitchFamily="18" charset="0"/>
                        <a:cs typeface="Times New Roman" panose="02020603050405020304" pitchFamily="18" charset="0"/>
                      </a:endParaRPr>
                    </a:p>
                  </a:txBody>
                  <a:tcPr/>
                </a:tc>
              </a:tr>
              <a:tr h="887104">
                <a:tc>
                  <a:txBody>
                    <a:bodyPr/>
                    <a:lstStyle/>
                    <a:p>
                      <a:pPr algn="ctr">
                        <a:lnSpc>
                          <a:spcPct val="200000"/>
                        </a:lnSpc>
                      </a:pPr>
                      <a:r>
                        <a:rPr lang="en-US" sz="2000" dirty="0">
                          <a:latin typeface="Times New Roman" panose="02020603050405020304" pitchFamily="18" charset="0"/>
                          <a:cs typeface="Times New Roman" panose="02020603050405020304" pitchFamily="18" charset="0"/>
                        </a:rPr>
                        <a:t>Decision Tree</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dirty="0">
                          <a:latin typeface="Times New Roman" panose="02020603050405020304" pitchFamily="18" charset="0"/>
                          <a:cs typeface="Times New Roman" panose="02020603050405020304" pitchFamily="18" charset="0"/>
                        </a:rPr>
                        <a:t>99%</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dirty="0">
                          <a:latin typeface="Times New Roman" panose="02020603050405020304" pitchFamily="18" charset="0"/>
                          <a:cs typeface="Times New Roman" panose="02020603050405020304" pitchFamily="18" charset="0"/>
                        </a:rPr>
                        <a:t>93.4%</a:t>
                      </a:r>
                      <a:endParaRPr lang="en-US" sz="2000" dirty="0">
                        <a:latin typeface="Times New Roman" panose="02020603050405020304" pitchFamily="18" charset="0"/>
                        <a:cs typeface="Times New Roman" panose="02020603050405020304" pitchFamily="18" charset="0"/>
                      </a:endParaRPr>
                    </a:p>
                  </a:txBody>
                  <a:tcPr/>
                </a:tc>
              </a:tr>
              <a:tr h="887104">
                <a:tc>
                  <a:txBody>
                    <a:bodyPr/>
                    <a:lstStyle/>
                    <a:p>
                      <a:pPr algn="ctr">
                        <a:lnSpc>
                          <a:spcPct val="200000"/>
                        </a:lnSpc>
                      </a:pPr>
                      <a:r>
                        <a:rPr lang="en-US" sz="2000" dirty="0">
                          <a:latin typeface="Times New Roman" panose="02020603050405020304" pitchFamily="18" charset="0"/>
                          <a:cs typeface="Times New Roman" panose="02020603050405020304" pitchFamily="18" charset="0"/>
                        </a:rPr>
                        <a:t>Logistic Regression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dirty="0">
                          <a:latin typeface="Times New Roman" panose="02020603050405020304" pitchFamily="18" charset="0"/>
                          <a:cs typeface="Times New Roman" panose="02020603050405020304" pitchFamily="18" charset="0"/>
                        </a:rPr>
                        <a:t>86.3%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dirty="0">
                          <a:latin typeface="Times New Roman" panose="02020603050405020304" pitchFamily="18" charset="0"/>
                          <a:cs typeface="Times New Roman" panose="02020603050405020304" pitchFamily="18" charset="0"/>
                        </a:rPr>
                        <a:t>84.7%</a:t>
                      </a:r>
                      <a:endParaRPr lang="en-US" sz="2000" dirty="0">
                        <a:latin typeface="Times New Roman" panose="02020603050405020304" pitchFamily="18" charset="0"/>
                        <a:cs typeface="Times New Roman" panose="02020603050405020304" pitchFamily="18" charset="0"/>
                      </a:endParaRPr>
                    </a:p>
                  </a:txBody>
                  <a:tcPr/>
                </a:tc>
              </a:tr>
            </a:tbl>
          </a:graphicData>
        </a:graphic>
      </p:graphicFrame>
      <p:sp>
        <p:nvSpPr>
          <p:cNvPr id="3" name="TextBox 2"/>
          <p:cNvSpPr txBox="1"/>
          <p:nvPr/>
        </p:nvSpPr>
        <p:spPr>
          <a:xfrm>
            <a:off x="128788" y="965916"/>
            <a:ext cx="5203065" cy="5909310"/>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XG-Boost </a:t>
            </a:r>
            <a:r>
              <a:rPr lang="en-US" b="1" dirty="0">
                <a:latin typeface="Times New Roman" panose="02020603050405020304" pitchFamily="18" charset="0"/>
                <a:cs typeface="Times New Roman" panose="02020603050405020304" pitchFamily="18" charset="0"/>
              </a:rPr>
              <a:t>supports the following </a:t>
            </a:r>
            <a:r>
              <a:rPr lang="en-US" b="1" dirty="0" smtClean="0">
                <a:latin typeface="Times New Roman" panose="02020603050405020304" pitchFamily="18" charset="0"/>
                <a:cs typeface="Times New Roman" panose="02020603050405020304" pitchFamily="18" charset="0"/>
              </a:rPr>
              <a:t>main interfaces:</a:t>
            </a:r>
            <a:endParaRPr lang="en-US" b="1"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Python,CLI, Julia, C++ ,Java, Scala, Platforms like Hadoop.</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Model Features:</a:t>
            </a:r>
            <a:endParaRPr lang="en-US" b="1"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Gradient Boosting algorithm also called gradient boosting machine including the learning rate.</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Stochastic Gradient Boosting with sub-sampling at the row, column and column per split levels.</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Regularized Gradient Boosting with both L1 and L2 regularization</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Algorithm </a:t>
            </a:r>
            <a:r>
              <a:rPr lang="en-US" b="1" dirty="0">
                <a:latin typeface="Times New Roman" panose="02020603050405020304" pitchFamily="18" charset="0"/>
                <a:cs typeface="Times New Roman" panose="02020603050405020304" pitchFamily="18" charset="0"/>
              </a:rPr>
              <a:t>Features</a:t>
            </a:r>
            <a:r>
              <a:rPr lang="en-US" b="1" dirty="0" smtClean="0">
                <a:latin typeface="Times New Roman" panose="02020603050405020304" pitchFamily="18" charset="0"/>
                <a:cs typeface="Times New Roman" panose="02020603050405020304" pitchFamily="18" charset="0"/>
              </a:rPr>
              <a:t>:</a:t>
            </a:r>
            <a:endParaRPr lang="en-US" b="1"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Sparse Aware implementation with automatic handling of missing data values.</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Block Structure to support the parallelization of tree construction.</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Continued Training so that you can further boost an already fitted model on new data.</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smtClean="0"/>
          </a:p>
          <a:p>
            <a:endParaRPr lang="en-US"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0" y="-40640"/>
            <a:ext cx="12192000" cy="781050"/>
          </a:xfrm>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lstStyle/>
          <a:p>
            <a:r>
              <a:rPr lang="en-US" sz="3000" dirty="0">
                <a:sym typeface="+mn-ea"/>
              </a:rPr>
              <a:t>Business Understanding / Project Goals :</a:t>
            </a:r>
            <a:endParaRPr lang="en-US" sz="3000" dirty="0">
              <a:latin typeface="Calibri" panose="020F0502020204030204" charset="0"/>
              <a:cs typeface="Calibri" panose="020F0502020204030204" charset="0"/>
            </a:endParaRPr>
          </a:p>
        </p:txBody>
      </p:sp>
      <p:grpSp>
        <p:nvGrpSpPr>
          <p:cNvPr id="23" name="Group 22"/>
          <p:cNvGrpSpPr/>
          <p:nvPr/>
        </p:nvGrpSpPr>
        <p:grpSpPr>
          <a:xfrm>
            <a:off x="349250" y="3764280"/>
            <a:ext cx="11451622" cy="2894965"/>
            <a:chOff x="324207" y="2972311"/>
            <a:chExt cx="10818884" cy="1892826"/>
          </a:xfrm>
        </p:grpSpPr>
        <p:sp>
          <p:nvSpPr>
            <p:cNvPr id="18" name="TextBox 1"/>
            <p:cNvSpPr txBox="1"/>
            <p:nvPr/>
          </p:nvSpPr>
          <p:spPr>
            <a:xfrm>
              <a:off x="426115" y="3591263"/>
              <a:ext cx="5447030" cy="1079366"/>
            </a:xfrm>
            <a:prstGeom prst="rect">
              <a:avLst/>
            </a:prstGeom>
          </p:spPr>
          <p:txBody>
            <a:bodyPr vert="horz" wrap="square" lIns="0" tIns="0" rIns="0" bIns="0" rtlCol="0" anchor="ctr">
              <a:noAutofit/>
            </a:bodyPr>
            <a:lstStyle/>
            <a:p>
              <a:pPr indent="0">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Minimize Student Attrition and Maximize the education quality of the college and improve the rank of the college</a:t>
              </a:r>
              <a:r>
                <a:rPr lang="en-IN"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Maximize On-Time Graduation </a:t>
              </a: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Maximize On-Campus Employment</a:t>
              </a:r>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p>
            <a:p>
              <a:endParaRPr lang="en-IN" sz="2000" dirty="0"/>
            </a:p>
          </p:txBody>
        </p:sp>
        <p:sp>
          <p:nvSpPr>
            <p:cNvPr id="20" name="TextBox 1"/>
            <p:cNvSpPr txBox="1"/>
            <p:nvPr/>
          </p:nvSpPr>
          <p:spPr>
            <a:xfrm>
              <a:off x="6256124" y="3540118"/>
              <a:ext cx="4864076" cy="1266096"/>
            </a:xfrm>
            <a:prstGeom prst="rect">
              <a:avLst/>
            </a:prstGeom>
          </p:spPr>
          <p:txBody>
            <a:bodyPr vert="horz" lIns="0" tIns="0" rIns="0" bIns="0" rtlCol="0" anchor="ctr">
              <a:noAutofit/>
            </a:bodyPr>
            <a:lstStyle/>
            <a:p>
              <a:pPr indent="0">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Sponsorship dependency is affecting the study of participants.</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Language barrier is causing inadequacy in data understanding.</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Minority class is affecting one of the dataset and causing disparity.</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cxnSp>
          <p:nvCxnSpPr>
            <p:cNvPr id="9" name="Straight Connector 8"/>
            <p:cNvCxnSpPr/>
            <p:nvPr/>
          </p:nvCxnSpPr>
          <p:spPr>
            <a:xfrm flipV="1">
              <a:off x="324207" y="3484101"/>
              <a:ext cx="5696152" cy="7647"/>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21" name="Straight Connector 20"/>
            <p:cNvCxnSpPr/>
            <p:nvPr/>
          </p:nvCxnSpPr>
          <p:spPr>
            <a:xfrm>
              <a:off x="6127208" y="3482434"/>
              <a:ext cx="5015883" cy="2491"/>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cxnSp>
          <p:nvCxnSpPr>
            <p:cNvPr id="22" name="Straight Connector 21"/>
            <p:cNvCxnSpPr/>
            <p:nvPr/>
          </p:nvCxnSpPr>
          <p:spPr>
            <a:xfrm>
              <a:off x="6064805" y="2972311"/>
              <a:ext cx="0" cy="1892826"/>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1"/>
          <a:stretch>
            <a:fillRect/>
          </a:stretch>
        </p:blipFill>
        <p:spPr>
          <a:xfrm>
            <a:off x="457464" y="3227170"/>
            <a:ext cx="1388857" cy="819165"/>
          </a:xfrm>
          <a:prstGeom prst="rect">
            <a:avLst/>
          </a:prstGeom>
        </p:spPr>
      </p:pic>
      <p:pic>
        <p:nvPicPr>
          <p:cNvPr id="10" name="Picture 9"/>
          <p:cNvPicPr>
            <a:picLocks noChangeAspect="1"/>
          </p:cNvPicPr>
          <p:nvPr/>
        </p:nvPicPr>
        <p:blipFill>
          <a:blip r:embed="rId2"/>
          <a:stretch>
            <a:fillRect/>
          </a:stretch>
        </p:blipFill>
        <p:spPr>
          <a:xfrm>
            <a:off x="6628130" y="3233420"/>
            <a:ext cx="1400175" cy="812800"/>
          </a:xfrm>
          <a:prstGeom prst="rect">
            <a:avLst/>
          </a:prstGeom>
        </p:spPr>
      </p:pic>
      <p:sp>
        <p:nvSpPr>
          <p:cNvPr id="12" name="TextBox 4"/>
          <p:cNvSpPr txBox="1"/>
          <p:nvPr/>
        </p:nvSpPr>
        <p:spPr>
          <a:xfrm>
            <a:off x="457463" y="4130627"/>
            <a:ext cx="5446766" cy="332105"/>
          </a:xfrm>
          <a:prstGeom prst="rect">
            <a:avLst/>
          </a:prstGeom>
        </p:spPr>
        <p:txBody>
          <a:bodyPr vert="horz" wrap="square"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 Objective:</a:t>
            </a:r>
            <a:endParaRPr lang="en-US" b="1" dirty="0">
              <a:solidFill>
                <a:schemeClr val="accent1"/>
              </a:solidFill>
            </a:endParaRPr>
          </a:p>
        </p:txBody>
      </p:sp>
      <p:sp>
        <p:nvSpPr>
          <p:cNvPr id="13" name="TextBox 5"/>
          <p:cNvSpPr txBox="1"/>
          <p:nvPr/>
        </p:nvSpPr>
        <p:spPr>
          <a:xfrm>
            <a:off x="6628130" y="4055745"/>
            <a:ext cx="4659630" cy="332105"/>
          </a:xfrm>
          <a:prstGeom prst="rect">
            <a:avLst/>
          </a:prstGeom>
        </p:spPr>
        <p:txBody>
          <a:bodyPr vert="horz" wrap="square"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 Constraints:</a:t>
            </a:r>
            <a:endParaRPr lang="en-US" b="1" dirty="0">
              <a:solidFill>
                <a:schemeClr val="accent1"/>
              </a:solidFill>
            </a:endParaRPr>
          </a:p>
        </p:txBody>
      </p:sp>
      <p:sp>
        <p:nvSpPr>
          <p:cNvPr id="14" name="Text Box 13"/>
          <p:cNvSpPr txBox="1"/>
          <p:nvPr/>
        </p:nvSpPr>
        <p:spPr>
          <a:xfrm>
            <a:off x="349885" y="765810"/>
            <a:ext cx="11746865" cy="2460625"/>
          </a:xfrm>
          <a:prstGeom prst="rect">
            <a:avLst/>
          </a:prstGeom>
          <a:noFill/>
        </p:spPr>
        <p:txBody>
          <a:bodyPr wrap="square" rtlCol="0" anchor="t">
            <a:noAutofit/>
          </a:bodyPr>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The students are considered to be the future of every possible innovation and beyond, In a university we have to consider the all round improvement of each student.</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Here we are analyzing Student performance Considering their Background , demographic factors , results etc. for a better enhancement of the current scenario we also dealt with respective business problems Such as</a:t>
            </a:r>
            <a:endParaRPr lang="en-US" sz="2000" dirty="0">
              <a:latin typeface="Times New Roman" panose="02020603050405020304" pitchFamily="18" charset="0"/>
              <a:cs typeface="Times New Roman" panose="02020603050405020304" pitchFamily="18" charset="0"/>
              <a:sym typeface="+mn-ea"/>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sym typeface="+mn-ea"/>
            </a:endParaRPr>
          </a:p>
          <a:p>
            <a:pPr marL="2171700" lvl="4" indent="-342900">
              <a:buFont typeface="+mj-lt"/>
              <a:buAutoNum type="arabicPeriod"/>
            </a:pPr>
            <a:r>
              <a:rPr lang="en-US" sz="2000" dirty="0">
                <a:latin typeface="Times New Roman" panose="02020603050405020304" pitchFamily="18" charset="0"/>
                <a:cs typeface="Times New Roman" panose="02020603050405020304" pitchFamily="18" charset="0"/>
                <a:sym typeface="+mn-ea"/>
              </a:rPr>
              <a:t>Student Attrition Analysis </a:t>
            </a:r>
            <a:endParaRPr lang="en-US" sz="2000" dirty="0">
              <a:latin typeface="Times New Roman" panose="02020603050405020304" pitchFamily="18" charset="0"/>
              <a:cs typeface="Times New Roman" panose="02020603050405020304" pitchFamily="18" charset="0"/>
            </a:endParaRPr>
          </a:p>
          <a:p>
            <a:pPr marL="2171700" lvl="4" indent="-342900">
              <a:buFont typeface="+mj-lt"/>
              <a:buAutoNum type="arabicPeriod"/>
            </a:pPr>
            <a:r>
              <a:rPr lang="en-US" sz="2000" dirty="0">
                <a:latin typeface="Times New Roman" panose="02020603050405020304" pitchFamily="18" charset="0"/>
                <a:cs typeface="Times New Roman" panose="02020603050405020304" pitchFamily="18" charset="0"/>
                <a:sym typeface="+mn-ea"/>
              </a:rPr>
              <a:t>On-Time Graduation </a:t>
            </a:r>
            <a:endParaRPr lang="en-US" sz="2000" dirty="0">
              <a:latin typeface="Times New Roman" panose="02020603050405020304" pitchFamily="18" charset="0"/>
              <a:cs typeface="Times New Roman" panose="02020603050405020304" pitchFamily="18" charset="0"/>
            </a:endParaRPr>
          </a:p>
          <a:p>
            <a:pPr marL="2171700" lvl="4" indent="-342900">
              <a:buFont typeface="+mj-lt"/>
              <a:buAutoNum type="arabicPeriod"/>
            </a:pPr>
            <a:r>
              <a:rPr lang="en-US" sz="2000" dirty="0">
                <a:latin typeface="Times New Roman" panose="02020603050405020304" pitchFamily="18" charset="0"/>
                <a:cs typeface="Times New Roman" panose="02020603050405020304" pitchFamily="18" charset="0"/>
                <a:sym typeface="+mn-ea"/>
              </a:rPr>
              <a:t>On-Campus Employment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16" name="Picture 15" descr="download"/>
          <p:cNvPicPr>
            <a:picLocks noChangeAspect="1"/>
          </p:cNvPicPr>
          <p:nvPr/>
        </p:nvPicPr>
        <p:blipFill>
          <a:blip r:embed="rId3"/>
          <a:stretch>
            <a:fillRect/>
          </a:stretch>
        </p:blipFill>
        <p:spPr>
          <a:xfrm>
            <a:off x="11204575" y="-51435"/>
            <a:ext cx="987425" cy="7835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66600" cy="814070"/>
          </a:xfrm>
          <a:solidFill>
            <a:schemeClr val="accent1"/>
          </a:solidFill>
        </p:spPr>
        <p:txBody>
          <a:bodyPr>
            <a:noAutofit/>
          </a:bodyPr>
          <a:lstStyle/>
          <a:p>
            <a:r>
              <a:rPr lang="en-US" dirty="0">
                <a:solidFill>
                  <a:schemeClr val="lt1"/>
                </a:solidFill>
                <a:latin typeface="Calibri" panose="020F0502020204030204" charset="0"/>
                <a:cs typeface="Calibri" panose="020F0502020204030204" charset="0"/>
              </a:rPr>
              <a:t>Attrition Analysis:</a:t>
            </a:r>
            <a:endParaRPr lang="en-US" dirty="0">
              <a:solidFill>
                <a:schemeClr val="lt1"/>
              </a:solidFill>
              <a:latin typeface="Calibri" panose="020F0502020204030204" charset="0"/>
              <a:cs typeface="Calibri" panose="020F0502020204030204" charset="0"/>
            </a:endParaRPr>
          </a:p>
        </p:txBody>
      </p:sp>
      <p:sp>
        <p:nvSpPr>
          <p:cNvPr id="3" name="TextBox 2"/>
          <p:cNvSpPr txBox="1"/>
          <p:nvPr/>
        </p:nvSpPr>
        <p:spPr>
          <a:xfrm>
            <a:off x="167425" y="948690"/>
            <a:ext cx="6336406" cy="535531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Random </a:t>
            </a:r>
            <a:r>
              <a:rPr lang="en-US" b="1" dirty="0" smtClean="0">
                <a:latin typeface="Times New Roman" panose="02020603050405020304" pitchFamily="18" charset="0"/>
                <a:cs typeface="Times New Roman" panose="02020603050405020304" pitchFamily="18" charset="0"/>
              </a:rPr>
              <a:t>Forest:</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Random Forest consists of a large number of individual decision trees that operate as an ensemble. Each individual tree in the random forest will make a class prediction and the class with the most votes becomes our model’s prediction. A large number of relatively uncorrelated models (trees) operating as a committee will outperform any of the individual constituent models.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Model Features:</a:t>
            </a:r>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Random Forests can be used for both classification and regression tasks.</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No scaling or transformation of variables is usually necessary, as it uses a rule-based approach.</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Random Forests work well with both categorical and numerical data.</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Random Forests generally provide high accuracy and balance the bias-variance trade-off well. Since the model’s principle is to average the results across the multiple decision trees it builds, it averages the variance as well.</a:t>
            </a:r>
            <a:endParaRPr lang="en-US"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custDataLst>
              <p:tags r:id="rId1"/>
            </p:custDataLst>
          </p:nvPr>
        </p:nvGraphicFramePr>
        <p:xfrm>
          <a:off x="6760210" y="1885950"/>
          <a:ext cx="5431790" cy="3397250"/>
        </p:xfrm>
        <a:graphic>
          <a:graphicData uri="http://schemas.openxmlformats.org/drawingml/2006/table">
            <a:tbl>
              <a:tblPr firstRow="1" bandRow="1">
                <a:tableStyleId>{5C22544A-7EE6-4342-B048-85BDC9FD1C3A}</a:tableStyleId>
              </a:tblPr>
              <a:tblGrid>
                <a:gridCol w="2026920"/>
                <a:gridCol w="1511300"/>
                <a:gridCol w="1893570"/>
              </a:tblGrid>
              <a:tr h="1028065">
                <a:tc>
                  <a:txBody>
                    <a:bodyPr/>
                    <a:p>
                      <a:pPr algn="ctr">
                        <a:lnSpc>
                          <a:spcPct val="100000"/>
                        </a:lnSpc>
                      </a:pPr>
                      <a:endParaRPr lang="en-US" sz="2400" dirty="0">
                        <a:latin typeface="Times New Roman" panose="02020603050405020304" pitchFamily="18" charset="0"/>
                        <a:cs typeface="Times New Roman" panose="02020603050405020304" pitchFamily="18" charset="0"/>
                      </a:endParaRPr>
                    </a:p>
                    <a:p>
                      <a:pPr algn="ctr">
                        <a:lnSpc>
                          <a:spcPct val="100000"/>
                        </a:lnSpc>
                      </a:pPr>
                      <a:r>
                        <a:rPr lang="en-US" sz="2400" dirty="0">
                          <a:latin typeface="Times New Roman" panose="02020603050405020304" pitchFamily="18" charset="0"/>
                          <a:cs typeface="Times New Roman" panose="02020603050405020304" pitchFamily="18" charset="0"/>
                        </a:rPr>
                        <a:t>Models</a:t>
                      </a:r>
                      <a:endParaRPr lang="en-US" sz="2400" dirty="0">
                        <a:latin typeface="Times New Roman" panose="02020603050405020304" pitchFamily="18" charset="0"/>
                        <a:cs typeface="Times New Roman" panose="02020603050405020304" pitchFamily="18" charset="0"/>
                      </a:endParaRPr>
                    </a:p>
                  </a:txBody>
                  <a:tcPr>
                    <a:solidFill>
                      <a:schemeClr val="accent1"/>
                    </a:solidFill>
                  </a:tcPr>
                </a:tc>
                <a:tc>
                  <a:txBody>
                    <a:bodyPr/>
                    <a:p>
                      <a:pPr algn="ctr">
                        <a:lnSpc>
                          <a:spcPct val="100000"/>
                        </a:lnSpc>
                      </a:pPr>
                      <a:r>
                        <a:rPr lang="en-US" sz="2400" dirty="0">
                          <a:latin typeface="Times New Roman" panose="02020603050405020304" pitchFamily="18" charset="0"/>
                          <a:cs typeface="Times New Roman" panose="02020603050405020304" pitchFamily="18" charset="0"/>
                        </a:rPr>
                        <a:t>Train Accuracy</a:t>
                      </a:r>
                      <a:endParaRPr lang="en-US" sz="2400" dirty="0">
                        <a:latin typeface="Times New Roman" panose="02020603050405020304" pitchFamily="18" charset="0"/>
                        <a:cs typeface="Times New Roman" panose="02020603050405020304" pitchFamily="18" charset="0"/>
                      </a:endParaRPr>
                    </a:p>
                  </a:txBody>
                  <a:tcPr/>
                </a:tc>
                <a:tc>
                  <a:txBody>
                    <a:bodyPr/>
                    <a:p>
                      <a:pPr algn="ctr">
                        <a:lnSpc>
                          <a:spcPct val="100000"/>
                        </a:lnSpc>
                      </a:pPr>
                      <a:r>
                        <a:rPr lang="en-US" sz="2400" dirty="0">
                          <a:latin typeface="Times New Roman" panose="02020603050405020304" pitchFamily="18" charset="0"/>
                          <a:cs typeface="Times New Roman" panose="02020603050405020304" pitchFamily="18" charset="0"/>
                        </a:rPr>
                        <a:t>Test</a:t>
                      </a:r>
                      <a:r>
                        <a:rPr lang="en-US" sz="2400" baseline="0" dirty="0">
                          <a:latin typeface="Times New Roman" panose="02020603050405020304" pitchFamily="18" charset="0"/>
                          <a:cs typeface="Times New Roman" panose="02020603050405020304" pitchFamily="18" charset="0"/>
                        </a:rPr>
                        <a:t> Accuracy</a:t>
                      </a:r>
                      <a:endParaRPr lang="en-US" sz="2400" dirty="0">
                        <a:latin typeface="Times New Roman" panose="02020603050405020304" pitchFamily="18" charset="0"/>
                        <a:cs typeface="Times New Roman" panose="02020603050405020304" pitchFamily="18" charset="0"/>
                      </a:endParaRPr>
                    </a:p>
                  </a:txBody>
                  <a:tcPr/>
                </a:tc>
              </a:tr>
              <a:tr h="789940">
                <a:tc>
                  <a:txBody>
                    <a:bodyPr/>
                    <a:p>
                      <a:pPr algn="ctr">
                        <a:lnSpc>
                          <a:spcPct val="200000"/>
                        </a:lnSpc>
                      </a:pPr>
                      <a:r>
                        <a:rPr lang="en-US" sz="2000" dirty="0">
                          <a:latin typeface="Times New Roman" panose="02020603050405020304" pitchFamily="18" charset="0"/>
                          <a:cs typeface="Times New Roman" panose="02020603050405020304" pitchFamily="18" charset="0"/>
                        </a:rPr>
                        <a:t>Random Forest</a:t>
                      </a:r>
                      <a:endParaRPr lang="en-US" sz="2000" dirty="0">
                        <a:latin typeface="Times New Roman" panose="02020603050405020304" pitchFamily="18" charset="0"/>
                        <a:cs typeface="Times New Roman" panose="02020603050405020304" pitchFamily="18" charset="0"/>
                      </a:endParaRPr>
                    </a:p>
                  </a:txBody>
                  <a:tcPr/>
                </a:tc>
                <a:tc>
                  <a:txBody>
                    <a:bodyPr/>
                    <a:p>
                      <a:pPr algn="ctr">
                        <a:lnSpc>
                          <a:spcPct val="200000"/>
                        </a:lnSpc>
                      </a:pPr>
                      <a:r>
                        <a:rPr lang="en-US" sz="2000" dirty="0">
                          <a:latin typeface="Times New Roman" panose="02020603050405020304" pitchFamily="18" charset="0"/>
                          <a:cs typeface="Times New Roman" panose="02020603050405020304" pitchFamily="18" charset="0"/>
                        </a:rPr>
                        <a:t>100%</a:t>
                      </a:r>
                      <a:endParaRPr lang="en-US" sz="2000" dirty="0">
                        <a:latin typeface="Times New Roman" panose="02020603050405020304" pitchFamily="18" charset="0"/>
                        <a:cs typeface="Times New Roman" panose="02020603050405020304" pitchFamily="18" charset="0"/>
                      </a:endParaRPr>
                    </a:p>
                  </a:txBody>
                  <a:tcPr/>
                </a:tc>
                <a:tc>
                  <a:txBody>
                    <a:bodyPr/>
                    <a:p>
                      <a:pPr algn="ctr">
                        <a:lnSpc>
                          <a:spcPct val="200000"/>
                        </a:lnSpc>
                      </a:pPr>
                      <a:r>
                        <a:rPr lang="en-US" sz="2000" dirty="0">
                          <a:latin typeface="Times New Roman" panose="02020603050405020304" pitchFamily="18" charset="0"/>
                          <a:cs typeface="Times New Roman" panose="02020603050405020304" pitchFamily="18" charset="0"/>
                        </a:rPr>
                        <a:t>100%</a:t>
                      </a:r>
                      <a:endParaRPr lang="en-US" sz="2000" dirty="0">
                        <a:latin typeface="Times New Roman" panose="02020603050405020304" pitchFamily="18" charset="0"/>
                        <a:cs typeface="Times New Roman" panose="02020603050405020304" pitchFamily="18" charset="0"/>
                      </a:endParaRPr>
                    </a:p>
                  </a:txBody>
                  <a:tcPr/>
                </a:tc>
              </a:tr>
              <a:tr h="789940">
                <a:tc>
                  <a:txBody>
                    <a:bodyPr/>
                    <a:p>
                      <a:pPr algn="ctr">
                        <a:lnSpc>
                          <a:spcPct val="100000"/>
                        </a:lnSpc>
                      </a:pPr>
                      <a:r>
                        <a:rPr lang="en-US" sz="2000" dirty="0">
                          <a:latin typeface="Times New Roman" panose="02020603050405020304" pitchFamily="18" charset="0"/>
                          <a:cs typeface="Times New Roman" panose="02020603050405020304" pitchFamily="18" charset="0"/>
                        </a:rPr>
                        <a:t>Logistic Regression</a:t>
                      </a:r>
                      <a:endParaRPr lang="en-US" sz="2000" dirty="0">
                        <a:latin typeface="Times New Roman" panose="02020603050405020304" pitchFamily="18" charset="0"/>
                        <a:cs typeface="Times New Roman" panose="02020603050405020304" pitchFamily="18" charset="0"/>
                      </a:endParaRPr>
                    </a:p>
                  </a:txBody>
                  <a:tcPr/>
                </a:tc>
                <a:tc>
                  <a:txBody>
                    <a:bodyPr/>
                    <a:p>
                      <a:pPr algn="ctr">
                        <a:lnSpc>
                          <a:spcPct val="200000"/>
                        </a:lnSpc>
                      </a:pPr>
                      <a:r>
                        <a:rPr lang="en-US" sz="2000" dirty="0">
                          <a:latin typeface="Times New Roman" panose="02020603050405020304" pitchFamily="18" charset="0"/>
                          <a:cs typeface="Times New Roman" panose="02020603050405020304" pitchFamily="18" charset="0"/>
                        </a:rPr>
                        <a:t>99%</a:t>
                      </a:r>
                      <a:endParaRPr lang="en-US" sz="2000" dirty="0">
                        <a:latin typeface="Times New Roman" panose="02020603050405020304" pitchFamily="18" charset="0"/>
                        <a:cs typeface="Times New Roman" panose="02020603050405020304" pitchFamily="18" charset="0"/>
                      </a:endParaRPr>
                    </a:p>
                  </a:txBody>
                  <a:tcPr/>
                </a:tc>
                <a:tc>
                  <a:txBody>
                    <a:bodyPr/>
                    <a:p>
                      <a:pPr algn="ctr">
                        <a:lnSpc>
                          <a:spcPct val="200000"/>
                        </a:lnSpc>
                      </a:pPr>
                      <a:r>
                        <a:rPr lang="en-US" sz="2000" dirty="0">
                          <a:latin typeface="Times New Roman" panose="02020603050405020304" pitchFamily="18" charset="0"/>
                          <a:cs typeface="Times New Roman" panose="02020603050405020304" pitchFamily="18" charset="0"/>
                        </a:rPr>
                        <a:t>99%</a:t>
                      </a:r>
                      <a:endParaRPr lang="en-US" sz="2000" dirty="0">
                        <a:latin typeface="Times New Roman" panose="02020603050405020304" pitchFamily="18" charset="0"/>
                        <a:cs typeface="Times New Roman" panose="02020603050405020304" pitchFamily="18" charset="0"/>
                      </a:endParaRPr>
                    </a:p>
                  </a:txBody>
                  <a:tcPr/>
                </a:tc>
              </a:tr>
              <a:tr h="789305">
                <a:tc>
                  <a:txBody>
                    <a:bodyPr/>
                    <a:p>
                      <a:pPr algn="ctr">
                        <a:lnSpc>
                          <a:spcPct val="200000"/>
                        </a:lnSpc>
                      </a:pPr>
                      <a:r>
                        <a:rPr lang="en-US" sz="2000" dirty="0">
                          <a:latin typeface="Times New Roman" panose="02020603050405020304" pitchFamily="18" charset="0"/>
                          <a:cs typeface="Times New Roman" panose="02020603050405020304" pitchFamily="18" charset="0"/>
                        </a:rPr>
                        <a:t>KNN</a:t>
                      </a:r>
                      <a:endParaRPr lang="en-US" sz="2000" dirty="0">
                        <a:latin typeface="Times New Roman" panose="02020603050405020304" pitchFamily="18" charset="0"/>
                        <a:cs typeface="Times New Roman" panose="02020603050405020304" pitchFamily="18" charset="0"/>
                      </a:endParaRPr>
                    </a:p>
                  </a:txBody>
                  <a:tcPr/>
                </a:tc>
                <a:tc>
                  <a:txBody>
                    <a:bodyPr/>
                    <a:p>
                      <a:pPr algn="ctr">
                        <a:lnSpc>
                          <a:spcPct val="200000"/>
                        </a:lnSpc>
                      </a:pPr>
                      <a:r>
                        <a:rPr lang="en-US" sz="2000" dirty="0">
                          <a:latin typeface="Times New Roman" panose="02020603050405020304" pitchFamily="18" charset="0"/>
                          <a:cs typeface="Times New Roman" panose="02020603050405020304" pitchFamily="18" charset="0"/>
                        </a:rPr>
                        <a:t>99%</a:t>
                      </a:r>
                      <a:endParaRPr lang="en-US" sz="2000" dirty="0">
                        <a:latin typeface="Times New Roman" panose="02020603050405020304" pitchFamily="18" charset="0"/>
                        <a:cs typeface="Times New Roman" panose="02020603050405020304" pitchFamily="18" charset="0"/>
                      </a:endParaRPr>
                    </a:p>
                  </a:txBody>
                  <a:tcPr/>
                </a:tc>
                <a:tc>
                  <a:txBody>
                    <a:bodyPr/>
                    <a:p>
                      <a:pPr algn="ctr">
                        <a:lnSpc>
                          <a:spcPct val="200000"/>
                        </a:lnSpc>
                      </a:pPr>
                      <a:r>
                        <a:rPr lang="en-US" sz="2000" dirty="0">
                          <a:latin typeface="Times New Roman" panose="02020603050405020304" pitchFamily="18" charset="0"/>
                          <a:cs typeface="Times New Roman" panose="02020603050405020304" pitchFamily="18" charset="0"/>
                        </a:rPr>
                        <a:t>99%</a:t>
                      </a:r>
                      <a:endParaRPr lang="en-US" sz="20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5"/>
            <a:ext cx="12192000" cy="857885"/>
          </a:xfrm>
        </p:spPr>
        <p:style>
          <a:lnRef idx="0">
            <a:srgbClr val="FFFFFF"/>
          </a:lnRef>
          <a:fillRef idx="1">
            <a:schemeClr val="accent1"/>
          </a:fillRef>
          <a:effectRef idx="1">
            <a:schemeClr val="accent1"/>
          </a:effectRef>
          <a:fontRef idx="minor">
            <a:schemeClr val="lt1"/>
          </a:fontRef>
        </p:style>
        <p:txBody>
          <a:bodyPr>
            <a:noAutofit/>
          </a:bodyPr>
          <a:lstStyle/>
          <a:p>
            <a:r>
              <a:rPr lang="en-US" dirty="0">
                <a:solidFill>
                  <a:schemeClr val="lt1"/>
                </a:solidFill>
                <a:latin typeface="Calibri" panose="020F0502020204030204" charset="0"/>
                <a:cs typeface="Calibri" panose="020F0502020204030204" charset="0"/>
              </a:rPr>
              <a:t>On-Time Graduation Analysis:</a:t>
            </a:r>
            <a:endParaRPr lang="en-US" dirty="0">
              <a:solidFill>
                <a:schemeClr val="lt1"/>
              </a:solidFill>
              <a:latin typeface="Calibri" panose="020F0502020204030204" charset="0"/>
              <a:cs typeface="Calibri" panose="020F0502020204030204" charset="0"/>
            </a:endParaRPr>
          </a:p>
        </p:txBody>
      </p:sp>
      <p:graphicFrame>
        <p:nvGraphicFramePr>
          <p:cNvPr id="4" name="Table 3"/>
          <p:cNvGraphicFramePr>
            <a:graphicFrameLocks noGrp="1"/>
          </p:cNvGraphicFramePr>
          <p:nvPr>
            <p:custDataLst>
              <p:tags r:id="rId1"/>
            </p:custDataLst>
          </p:nvPr>
        </p:nvGraphicFramePr>
        <p:xfrm>
          <a:off x="6979920" y="1859280"/>
          <a:ext cx="5221605" cy="3296285"/>
        </p:xfrm>
        <a:graphic>
          <a:graphicData uri="http://schemas.openxmlformats.org/drawingml/2006/table">
            <a:tbl>
              <a:tblPr firstRow="1" bandRow="1">
                <a:tableStyleId>{5C22544A-7EE6-4342-B048-85BDC9FD1C3A}</a:tableStyleId>
              </a:tblPr>
              <a:tblGrid>
                <a:gridCol w="1948180"/>
                <a:gridCol w="1452880"/>
                <a:gridCol w="1820545"/>
              </a:tblGrid>
              <a:tr h="997585">
                <a:tc>
                  <a:txBody>
                    <a:bodyPr/>
                    <a:lstStyle/>
                    <a:p>
                      <a:pPr algn="ctr">
                        <a:lnSpc>
                          <a:spcPct val="100000"/>
                        </a:lnSpc>
                      </a:pPr>
                      <a:endParaRPr lang="en-US" sz="2400" dirty="0">
                        <a:latin typeface="Times New Roman" panose="02020603050405020304" pitchFamily="18" charset="0"/>
                        <a:cs typeface="Times New Roman" panose="02020603050405020304" pitchFamily="18" charset="0"/>
                      </a:endParaRPr>
                    </a:p>
                    <a:p>
                      <a:pPr algn="ctr">
                        <a:lnSpc>
                          <a:spcPct val="100000"/>
                        </a:lnSpc>
                      </a:pPr>
                      <a:r>
                        <a:rPr lang="en-US" sz="2400" dirty="0">
                          <a:latin typeface="Times New Roman" panose="02020603050405020304" pitchFamily="18" charset="0"/>
                          <a:cs typeface="Times New Roman" panose="02020603050405020304" pitchFamily="18" charset="0"/>
                        </a:rPr>
                        <a:t>Models</a:t>
                      </a:r>
                      <a:endParaRPr lang="en-US" sz="2400"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pPr algn="ctr">
                        <a:lnSpc>
                          <a:spcPct val="100000"/>
                        </a:lnSpc>
                      </a:pPr>
                      <a:r>
                        <a:rPr lang="en-US" sz="2400" dirty="0">
                          <a:latin typeface="Times New Roman" panose="02020603050405020304" pitchFamily="18" charset="0"/>
                          <a:cs typeface="Times New Roman" panose="02020603050405020304" pitchFamily="18" charset="0"/>
                        </a:rPr>
                        <a:t>Train Accuracy</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lnSpc>
                          <a:spcPct val="100000"/>
                        </a:lnSpc>
                      </a:pPr>
                      <a:r>
                        <a:rPr lang="en-US" sz="2400" dirty="0">
                          <a:latin typeface="Times New Roman" panose="02020603050405020304" pitchFamily="18" charset="0"/>
                          <a:cs typeface="Times New Roman" panose="02020603050405020304" pitchFamily="18" charset="0"/>
                        </a:rPr>
                        <a:t>Test</a:t>
                      </a:r>
                      <a:r>
                        <a:rPr lang="en-US" sz="2400" baseline="0" dirty="0">
                          <a:latin typeface="Times New Roman" panose="02020603050405020304" pitchFamily="18" charset="0"/>
                          <a:cs typeface="Times New Roman" panose="02020603050405020304" pitchFamily="18" charset="0"/>
                        </a:rPr>
                        <a:t> Accuracy</a:t>
                      </a:r>
                      <a:endParaRPr lang="en-US" sz="2400" dirty="0">
                        <a:latin typeface="Times New Roman" panose="02020603050405020304" pitchFamily="18" charset="0"/>
                        <a:cs typeface="Times New Roman" panose="02020603050405020304" pitchFamily="18" charset="0"/>
                      </a:endParaRPr>
                    </a:p>
                  </a:txBody>
                  <a:tcPr/>
                </a:tc>
              </a:tr>
              <a:tr h="765810">
                <a:tc>
                  <a:txBody>
                    <a:bodyPr/>
                    <a:lstStyle/>
                    <a:p>
                      <a:pPr algn="ctr">
                        <a:lnSpc>
                          <a:spcPct val="200000"/>
                        </a:lnSpc>
                      </a:pPr>
                      <a:r>
                        <a:rPr lang="en-US" sz="2000" dirty="0" smtClean="0">
                          <a:latin typeface="Times New Roman" panose="02020603050405020304" pitchFamily="18" charset="0"/>
                          <a:cs typeface="Times New Roman" panose="02020603050405020304" pitchFamily="18" charset="0"/>
                        </a:rPr>
                        <a:t>Decision</a:t>
                      </a:r>
                      <a:r>
                        <a:rPr lang="en-US" sz="2000" baseline="0" dirty="0" smtClean="0">
                          <a:latin typeface="Times New Roman" panose="02020603050405020304" pitchFamily="18" charset="0"/>
                          <a:cs typeface="Times New Roman" panose="02020603050405020304" pitchFamily="18" charset="0"/>
                        </a:rPr>
                        <a:t> Tree</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dirty="0" smtClean="0">
                          <a:latin typeface="Times New Roman" panose="02020603050405020304" pitchFamily="18" charset="0"/>
                          <a:cs typeface="Times New Roman" panose="02020603050405020304" pitchFamily="18" charset="0"/>
                        </a:rPr>
                        <a:t>100%</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dirty="0" smtClean="0">
                          <a:latin typeface="Times New Roman" panose="02020603050405020304" pitchFamily="18" charset="0"/>
                          <a:cs typeface="Times New Roman" panose="02020603050405020304" pitchFamily="18" charset="0"/>
                        </a:rPr>
                        <a:t>99%</a:t>
                      </a:r>
                      <a:endParaRPr lang="en-US" sz="2000" dirty="0">
                        <a:latin typeface="Times New Roman" panose="02020603050405020304" pitchFamily="18" charset="0"/>
                        <a:cs typeface="Times New Roman" panose="02020603050405020304" pitchFamily="18" charset="0"/>
                      </a:endParaRPr>
                    </a:p>
                  </a:txBody>
                  <a:tcPr/>
                </a:tc>
              </a:tr>
              <a:tr h="767080">
                <a:tc>
                  <a:txBody>
                    <a:bodyPr/>
                    <a:lstStyle/>
                    <a:p>
                      <a:pPr algn="ctr">
                        <a:lnSpc>
                          <a:spcPct val="200000"/>
                        </a:lnSpc>
                      </a:pPr>
                      <a:r>
                        <a:rPr lang="en-US" sz="2000" dirty="0">
                          <a:latin typeface="Times New Roman" panose="02020603050405020304" pitchFamily="18" charset="0"/>
                          <a:cs typeface="Times New Roman" panose="02020603050405020304" pitchFamily="18" charset="0"/>
                          <a:sym typeface="+mn-ea"/>
                        </a:rPr>
                        <a:t>XG-Boost</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kern="1200" dirty="0" smtClean="0">
                          <a:solidFill>
                            <a:schemeClr val="dk1"/>
                          </a:solidFill>
                          <a:latin typeface="Times New Roman" panose="02020603050405020304" pitchFamily="18" charset="0"/>
                          <a:ea typeface="+mn-ea"/>
                          <a:cs typeface="Times New Roman" panose="02020603050405020304" pitchFamily="18" charset="0"/>
                        </a:rPr>
                        <a:t>99%</a:t>
                      </a:r>
                      <a:endParaRPr lang="en-US" sz="20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lnSpc>
                          <a:spcPct val="200000"/>
                        </a:lnSpc>
                      </a:pPr>
                      <a:r>
                        <a:rPr lang="en-US" sz="2000" kern="1200" dirty="0" smtClean="0">
                          <a:solidFill>
                            <a:schemeClr val="dk1"/>
                          </a:solidFill>
                          <a:latin typeface="Times New Roman" panose="02020603050405020304" pitchFamily="18" charset="0"/>
                          <a:ea typeface="+mn-ea"/>
                          <a:cs typeface="Times New Roman" panose="02020603050405020304" pitchFamily="18" charset="0"/>
                        </a:rPr>
                        <a:t>98%</a:t>
                      </a:r>
                      <a:endParaRPr lang="en-US" sz="2000" kern="1200" dirty="0">
                        <a:solidFill>
                          <a:schemeClr val="dk1"/>
                        </a:solidFill>
                        <a:latin typeface="Times New Roman" panose="02020603050405020304" pitchFamily="18" charset="0"/>
                        <a:ea typeface="+mn-ea"/>
                        <a:cs typeface="Times New Roman" panose="02020603050405020304" pitchFamily="18" charset="0"/>
                      </a:endParaRPr>
                    </a:p>
                  </a:txBody>
                  <a:tcPr/>
                </a:tc>
              </a:tr>
              <a:tr h="765810">
                <a:tc>
                  <a:txBody>
                    <a:bodyPr/>
                    <a:lstStyle/>
                    <a:p>
                      <a:pPr algn="ctr">
                        <a:lnSpc>
                          <a:spcPct val="200000"/>
                        </a:lnSpc>
                      </a:pPr>
                      <a:r>
                        <a:rPr lang="en-US" sz="2000" dirty="0" smtClean="0">
                          <a:latin typeface="Times New Roman" panose="02020603050405020304" pitchFamily="18" charset="0"/>
                          <a:cs typeface="Times New Roman" panose="02020603050405020304" pitchFamily="18" charset="0"/>
                        </a:rPr>
                        <a:t>KNN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sz="2000" dirty="0" smtClean="0">
                          <a:latin typeface="Times New Roman" panose="02020603050405020304" pitchFamily="18" charset="0"/>
                          <a:cs typeface="Times New Roman" panose="02020603050405020304" pitchFamily="18" charset="0"/>
                          <a:sym typeface="+mn-ea"/>
                        </a:rPr>
                        <a:t>99%</a:t>
                      </a:r>
                      <a:endParaRPr lang="en-US" sz="20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ctr">
                        <a:lnSpc>
                          <a:spcPct val="200000"/>
                        </a:lnSpc>
                      </a:pPr>
                      <a:r>
                        <a:rPr lang="en-US" sz="2000" dirty="0" smtClean="0">
                          <a:latin typeface="Times New Roman" panose="02020603050405020304" pitchFamily="18" charset="0"/>
                          <a:cs typeface="Times New Roman" panose="02020603050405020304" pitchFamily="18" charset="0"/>
                          <a:sym typeface="+mn-ea"/>
                        </a:rPr>
                        <a:t>99%</a:t>
                      </a:r>
                      <a:endParaRPr lang="en-US" sz="2000" kern="1200" dirty="0">
                        <a:solidFill>
                          <a:schemeClr val="dk1"/>
                        </a:solidFill>
                        <a:latin typeface="Times New Roman" panose="02020603050405020304" pitchFamily="18" charset="0"/>
                        <a:ea typeface="+mn-ea"/>
                        <a:cs typeface="Times New Roman" panose="02020603050405020304" pitchFamily="18" charset="0"/>
                      </a:endParaRPr>
                    </a:p>
                  </a:txBody>
                  <a:tcPr/>
                </a:tc>
              </a:tr>
            </a:tbl>
          </a:graphicData>
        </a:graphic>
      </p:graphicFrame>
      <p:sp>
        <p:nvSpPr>
          <p:cNvPr id="3" name="TextBox 2"/>
          <p:cNvSpPr txBox="1"/>
          <p:nvPr/>
        </p:nvSpPr>
        <p:spPr>
          <a:xfrm>
            <a:off x="283335" y="1223493"/>
            <a:ext cx="6851561" cy="5078313"/>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Decision Tree:</a:t>
            </a:r>
            <a:endParaRPr lang="en-US" b="1"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Decision trees are one of the best forms of learning algorithms based on various learning methods. They boost predictive models with accuracy, ease in interpretation, and stability. The tools are also effective in fitting non-linear relationships since they can solve data-fitting challenges, such as regression and classifications</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Advantages:</a:t>
            </a:r>
            <a:endParaRPr lang="en-US" b="1"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Easy to read and </a:t>
            </a:r>
            <a:r>
              <a:rPr lang="en-US" dirty="0" smtClean="0">
                <a:latin typeface="Times New Roman" panose="02020603050405020304" pitchFamily="18" charset="0"/>
                <a:cs typeface="Times New Roman" panose="02020603050405020304" pitchFamily="18" charset="0"/>
              </a:rPr>
              <a:t>interpret</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Compared to other decision techniques, decision trees take less effort for data preparation</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There </a:t>
            </a:r>
            <a:r>
              <a:rPr lang="en-US" dirty="0">
                <a:latin typeface="Times New Roman" panose="02020603050405020304" pitchFamily="18" charset="0"/>
                <a:cs typeface="Times New Roman" panose="02020603050405020304" pitchFamily="18" charset="0"/>
              </a:rPr>
              <a:t>is less data cleaning required once the variables have been created</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Applications:</a:t>
            </a:r>
            <a:endParaRPr lang="en-US" b="1"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Evaluating </a:t>
            </a:r>
            <a:r>
              <a:rPr lang="en-US" dirty="0">
                <a:latin typeface="Times New Roman" panose="02020603050405020304" pitchFamily="18" charset="0"/>
                <a:cs typeface="Times New Roman" panose="02020603050405020304" pitchFamily="18" charset="0"/>
              </a:rPr>
              <a:t>prospective growth opportunities for businesses based on historical data</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Using demographic data to find prospective </a:t>
            </a:r>
            <a:r>
              <a:rPr lang="en-US" dirty="0" smtClean="0">
                <a:latin typeface="Times New Roman" panose="02020603050405020304" pitchFamily="18" charset="0"/>
                <a:cs typeface="Times New Roman" panose="02020603050405020304" pitchFamily="18" charset="0"/>
              </a:rPr>
              <a:t>clients</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Decision trees can also be used in operations research in planning logistics and strategic management</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1926" y="1072316"/>
            <a:ext cx="11338907" cy="923330"/>
          </a:xfrm>
          <a:prstGeom prst="rect">
            <a:avLst/>
          </a:prstGeom>
          <a:noFill/>
        </p:spPr>
        <p:txBody>
          <a:bodyPr wrap="square">
            <a:spAutoFit/>
          </a:bodyPr>
          <a:lstStyle/>
          <a:p>
            <a:pPr marL="342900" indent="-285750">
              <a:lnSpc>
                <a:spcPct val="90000"/>
              </a:lnSpc>
              <a:spcBef>
                <a:spcPts val="600"/>
              </a:spcBef>
              <a:spcAft>
                <a:spcPts val="600"/>
              </a:spcAft>
              <a:buFont typeface="Wingdings" panose="05000000000000000000" pitchFamily="2" charset="2"/>
              <a:buChar char="Ø"/>
            </a:pPr>
            <a:r>
              <a:rPr lang="en-US" sz="2000" i="0" dirty="0">
                <a:solidFill>
                  <a:srgbClr val="202124"/>
                </a:solidFill>
                <a:effectLst/>
                <a:latin typeface="Times New Roman" panose="02020603050405020304" pitchFamily="18" charset="0"/>
                <a:cs typeface="Times New Roman" panose="02020603050405020304" pitchFamily="18" charset="0"/>
              </a:rPr>
              <a:t>Survival analysis is a statistical method that aims to predict the time to an event, such as </a:t>
            </a:r>
            <a:r>
              <a:rPr lang="en-US" sz="2000" dirty="0">
                <a:solidFill>
                  <a:srgbClr val="202124"/>
                </a:solidFill>
                <a:latin typeface="Times New Roman" panose="02020603050405020304" pitchFamily="18" charset="0"/>
                <a:cs typeface="Times New Roman" panose="02020603050405020304" pitchFamily="18" charset="0"/>
              </a:rPr>
              <a:t>attrited or not</a:t>
            </a:r>
            <a:r>
              <a:rPr lang="en-US" sz="2000" i="0" dirty="0">
                <a:solidFill>
                  <a:srgbClr val="202124"/>
                </a:solidFill>
                <a:effectLst/>
                <a:latin typeface="Times New Roman" panose="02020603050405020304" pitchFamily="18" charset="0"/>
                <a:cs typeface="Times New Roman" panose="02020603050405020304" pitchFamily="18" charset="0"/>
              </a:rPr>
              <a:t>,</a:t>
            </a:r>
            <a:r>
              <a:rPr lang="en-US" sz="2000" dirty="0">
                <a:solidFill>
                  <a:srgbClr val="202124"/>
                </a:solidFill>
                <a:latin typeface="Times New Roman" panose="02020603050405020304" pitchFamily="18" charset="0"/>
                <a:cs typeface="Times New Roman" panose="02020603050405020304" pitchFamily="18" charset="0"/>
              </a:rPr>
              <a:t> The students got placed or not based on their education.</a:t>
            </a:r>
            <a:r>
              <a:rPr lang="en-US" sz="2000" i="0" dirty="0">
                <a:solidFill>
                  <a:srgbClr val="202124"/>
                </a:solidFill>
                <a:effectLst/>
                <a:latin typeface="Times New Roman" panose="02020603050405020304" pitchFamily="18" charset="0"/>
                <a:cs typeface="Times New Roman" panose="02020603050405020304" pitchFamily="18" charset="0"/>
              </a:rPr>
              <a:t> A key aspect of survival analysis is the presence of censored data, indicating that the event of interest has not occurred during the study period</a:t>
            </a:r>
            <a:endParaRPr lang="en-US" sz="2000" i="0" dirty="0">
              <a:solidFill>
                <a:srgbClr val="202124"/>
              </a:solidFill>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0" y="2082780"/>
            <a:ext cx="5125791" cy="553998"/>
          </a:xfrm>
          <a:prstGeom prst="rect">
            <a:avLst/>
          </a:prstGeom>
          <a:noFill/>
        </p:spPr>
        <p:txBody>
          <a:bodyPr wrap="square" rtlCol="0">
            <a:spAutoFit/>
          </a:bodyPr>
          <a:lstStyle/>
          <a:p>
            <a:r>
              <a:rPr lang="en-US" sz="3000" dirty="0">
                <a:latin typeface="Georgia" panose="02040502050405020303" charset="0"/>
              </a:rPr>
              <a:t>Variable Importance Plots:</a:t>
            </a:r>
            <a:endParaRPr lang="en-US" sz="3000" dirty="0">
              <a:latin typeface="Georgia" panose="02040502050405020303" charset="0"/>
            </a:endParaRPr>
          </a:p>
        </p:txBody>
      </p:sp>
      <p:sp>
        <p:nvSpPr>
          <p:cNvPr id="11" name="TextBox 10"/>
          <p:cNvSpPr txBox="1"/>
          <p:nvPr/>
        </p:nvSpPr>
        <p:spPr>
          <a:xfrm>
            <a:off x="0" y="2826385"/>
            <a:ext cx="3467735" cy="521970"/>
          </a:xfrm>
          <a:prstGeom prst="rect">
            <a:avLst/>
          </a:prstGeom>
          <a:gradFill>
            <a:gsLst>
              <a:gs pos="0">
                <a:srgbClr val="FECF40"/>
              </a:gs>
              <a:gs pos="100000">
                <a:srgbClr val="846C21"/>
              </a:gs>
            </a:gsLst>
            <a:lin scaled="0"/>
          </a:gra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Attrition</a:t>
            </a:r>
            <a:endParaRPr lang="en-US" sz="28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872230" y="2826385"/>
            <a:ext cx="4001135" cy="521970"/>
          </a:xfrm>
          <a:prstGeom prst="rect">
            <a:avLst/>
          </a:prstGeom>
          <a:gradFill>
            <a:gsLst>
              <a:gs pos="0">
                <a:srgbClr val="FECF40"/>
              </a:gs>
              <a:gs pos="100000">
                <a:srgbClr val="846C21"/>
              </a:gs>
            </a:gsLst>
            <a:lin scaled="0"/>
          </a:gra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On time Graduation</a:t>
            </a:r>
            <a:endParaRPr lang="en-US" sz="28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8354078" y="2826643"/>
            <a:ext cx="3837904" cy="523220"/>
          </a:xfrm>
          <a:prstGeom prst="rect">
            <a:avLst/>
          </a:prstGeom>
          <a:gradFill>
            <a:gsLst>
              <a:gs pos="0">
                <a:srgbClr val="FBFB11"/>
              </a:gs>
              <a:gs pos="100000">
                <a:srgbClr val="838309"/>
              </a:gs>
            </a:gsLst>
            <a:lin scaled="0"/>
          </a:gra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On campus-Employment</a:t>
            </a:r>
            <a:endParaRPr lang="en-US" sz="2800" dirty="0">
              <a:latin typeface="Times New Roman" panose="02020603050405020304" pitchFamily="18" charset="0"/>
              <a:cs typeface="Times New Roman" panose="02020603050405020304" pitchFamily="18" charset="0"/>
            </a:endParaRPr>
          </a:p>
        </p:txBody>
      </p:sp>
      <p:sp>
        <p:nvSpPr>
          <p:cNvPr id="3" name="Title 1"/>
          <p:cNvSpPr>
            <a:spLocks noGrp="1"/>
          </p:cNvSpPr>
          <p:nvPr>
            <p:custDataLst>
              <p:tags r:id="rId1"/>
            </p:custDataLst>
          </p:nvPr>
        </p:nvSpPr>
        <p:spPr>
          <a:xfrm>
            <a:off x="0" y="0"/>
            <a:ext cx="12192000" cy="857885"/>
          </a:xfrm>
          <a:prstGeom prst="rect">
            <a:avLst/>
          </a:prstGeom>
        </p:spPr>
        <p:style>
          <a:lnRef idx="0">
            <a:srgbClr val="FFFFFF"/>
          </a:lnRef>
          <a:fillRef idx="1">
            <a:schemeClr val="accent1"/>
          </a:fillRef>
          <a:effectRef idx="1">
            <a:schemeClr val="accent1"/>
          </a:effectRef>
          <a:fontRef idx="minor">
            <a:schemeClr val="lt1"/>
          </a:fontRef>
        </p:style>
        <p:txBody>
          <a:bodyPr anchor="ctr" anchorCtr="0">
            <a:noAutofit/>
          </a:bodyPr>
          <a:lstStyle>
            <a:lvl1pPr algn="l" rtl="0" fontAlgn="base">
              <a:spcBef>
                <a:spcPct val="0"/>
              </a:spcBef>
              <a:spcAft>
                <a:spcPct val="0"/>
              </a:spcAft>
              <a:defRPr sz="3000" kern="1200">
                <a:solidFill>
                  <a:schemeClr val="lt1"/>
                </a:solidFill>
                <a:latin typeface="Georgia" panose="02040502050405020303" charset="0"/>
                <a:ea typeface="+mj-ea"/>
                <a:cs typeface="+mj-cs"/>
              </a:defRPr>
            </a:lvl1pPr>
            <a:lvl2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9pPr>
          </a:lstStyle>
          <a:p>
            <a:r>
              <a:rPr lang="en-US" dirty="0">
                <a:sym typeface="+mn-ea"/>
              </a:rPr>
              <a:t>Survival Analysis:</a:t>
            </a:r>
            <a:endParaRPr lang="en-US" dirty="0">
              <a:solidFill>
                <a:schemeClr val="lt1"/>
              </a:solidFill>
              <a:latin typeface="Calibri" panose="020F0502020204030204" charset="0"/>
              <a:cs typeface="Calibri" panose="020F0502020204030204" charset="0"/>
            </a:endParaRPr>
          </a:p>
        </p:txBody>
      </p:sp>
      <p:pic>
        <p:nvPicPr>
          <p:cNvPr id="6" name="Picture 5"/>
          <p:cNvPicPr>
            <a:picLocks noChangeAspect="1"/>
          </p:cNvPicPr>
          <p:nvPr>
            <p:custDataLst>
              <p:tags r:id="rId2"/>
            </p:custDataLst>
          </p:nvPr>
        </p:nvPicPr>
        <p:blipFill>
          <a:blip r:embed="rId3"/>
          <a:stretch>
            <a:fillRect/>
          </a:stretch>
        </p:blipFill>
        <p:spPr>
          <a:xfrm>
            <a:off x="3872230" y="3539490"/>
            <a:ext cx="4001135" cy="2372360"/>
          </a:xfrm>
          <a:prstGeom prst="rect">
            <a:avLst/>
          </a:prstGeom>
        </p:spPr>
      </p:pic>
      <p:pic>
        <p:nvPicPr>
          <p:cNvPr id="7" name="Picture 6"/>
          <p:cNvPicPr>
            <a:picLocks noChangeAspect="1"/>
          </p:cNvPicPr>
          <p:nvPr>
            <p:custDataLst>
              <p:tags r:id="rId4"/>
            </p:custDataLst>
          </p:nvPr>
        </p:nvPicPr>
        <p:blipFill>
          <a:blip r:embed="rId5"/>
          <a:stretch>
            <a:fillRect/>
          </a:stretch>
        </p:blipFill>
        <p:spPr>
          <a:xfrm>
            <a:off x="8063230" y="3579495"/>
            <a:ext cx="4129405" cy="2040890"/>
          </a:xfrm>
          <a:prstGeom prst="rect">
            <a:avLst/>
          </a:prstGeom>
        </p:spPr>
      </p:pic>
      <p:pic>
        <p:nvPicPr>
          <p:cNvPr id="10" name="Picture 9"/>
          <p:cNvPicPr>
            <a:picLocks noChangeAspect="1"/>
          </p:cNvPicPr>
          <p:nvPr>
            <p:custDataLst>
              <p:tags r:id="rId6"/>
            </p:custDataLst>
          </p:nvPr>
        </p:nvPicPr>
        <p:blipFill>
          <a:blip r:embed="rId7"/>
          <a:stretch>
            <a:fillRect/>
          </a:stretch>
        </p:blipFill>
        <p:spPr>
          <a:xfrm>
            <a:off x="0" y="3539490"/>
            <a:ext cx="3467735" cy="252285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92040" y="1724025"/>
            <a:ext cx="5619115" cy="5292725"/>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Survival Time is defined as the time starting from a predefined point to the occurrence of the event of interest</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 is the time from students registration until status of got employment</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time estimate is the duration between Registration to attrited , not attrited students_status </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Kaplan-Meier Estimate is used to measure the fraction of subjects/students who survived for a certain amount of survival time </a:t>
            </a:r>
            <a:endParaRPr lang="en-IN" sz="2000" dirty="0">
              <a:latin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Students status </a:t>
            </a:r>
            <a:r>
              <a:rPr lang="en-IN" sz="2000" dirty="0" smtClean="0">
                <a:latin typeface="Times New Roman" panose="02020603050405020304" pitchFamily="18" charset="0"/>
                <a:cs typeface="Times New Roman" panose="02020603050405020304" pitchFamily="18" charset="0"/>
              </a:rPr>
              <a:t>is </a:t>
            </a:r>
            <a:r>
              <a:rPr lang="en-IN" sz="2000" dirty="0">
                <a:latin typeface="Times New Roman" panose="02020603050405020304" pitchFamily="18" charset="0"/>
                <a:cs typeface="Times New Roman" panose="02020603050405020304" pitchFamily="18" charset="0"/>
              </a:rPr>
              <a:t>decreased </a:t>
            </a:r>
            <a:r>
              <a:rPr lang="en-IN" sz="2000" dirty="0" smtClean="0">
                <a:latin typeface="Times New Roman" panose="02020603050405020304" pitchFamily="18" charset="0"/>
                <a:cs typeface="Times New Roman" panose="02020603050405020304" pitchFamily="18" charset="0"/>
              </a:rPr>
              <a:t>with respect </a:t>
            </a:r>
            <a:r>
              <a:rPr lang="en-IN" sz="2000" dirty="0">
                <a:latin typeface="Times New Roman" panose="02020603050405020304" pitchFamily="18" charset="0"/>
                <a:cs typeface="Times New Roman" panose="02020603050405020304" pitchFamily="18" charset="0"/>
              </a:rPr>
              <a:t>to </a:t>
            </a:r>
            <a:r>
              <a:rPr lang="en-IN" sz="2000" dirty="0" smtClean="0">
                <a:latin typeface="Times New Roman" panose="02020603050405020304" pitchFamily="18" charset="0"/>
                <a:cs typeface="Times New Roman" panose="02020603050405020304" pitchFamily="18" charset="0"/>
              </a:rPr>
              <a:t>time-line </a:t>
            </a:r>
            <a:r>
              <a:rPr lang="en-IN" sz="2000" dirty="0">
                <a:latin typeface="Times New Roman" panose="02020603050405020304" pitchFamily="18" charset="0"/>
                <a:cs typeface="Times New Roman" panose="02020603050405020304" pitchFamily="18" charset="0"/>
              </a:rPr>
              <a:t>based on their status description</a:t>
            </a:r>
            <a:endParaRPr lang="en-IN" sz="2000" dirty="0">
              <a:latin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Attrited status are decreased according to time line based on their status description</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US" dirty="0"/>
          </a:p>
        </p:txBody>
      </p:sp>
      <p:sp>
        <p:nvSpPr>
          <p:cNvPr id="3" name="Title 1"/>
          <p:cNvSpPr>
            <a:spLocks noGrp="1"/>
          </p:cNvSpPr>
          <p:nvPr>
            <p:custDataLst>
              <p:tags r:id="rId1"/>
            </p:custDataLst>
          </p:nvPr>
        </p:nvSpPr>
        <p:spPr>
          <a:xfrm>
            <a:off x="0" y="0"/>
            <a:ext cx="12192000" cy="857885"/>
          </a:xfrm>
          <a:prstGeom prst="rect">
            <a:avLst/>
          </a:prstGeom>
        </p:spPr>
        <p:style>
          <a:lnRef idx="0">
            <a:srgbClr val="FFFFFF"/>
          </a:lnRef>
          <a:fillRef idx="1">
            <a:schemeClr val="accent1"/>
          </a:fillRef>
          <a:effectRef idx="1">
            <a:schemeClr val="accent1"/>
          </a:effectRef>
          <a:fontRef idx="minor">
            <a:schemeClr val="lt1"/>
          </a:fontRef>
        </p:style>
        <p:txBody>
          <a:bodyPr anchor="ctr" anchorCtr="0">
            <a:noAutofit/>
          </a:bodyPr>
          <a:lstStyle>
            <a:lvl1pPr algn="l" rtl="0" fontAlgn="base">
              <a:spcBef>
                <a:spcPct val="0"/>
              </a:spcBef>
              <a:spcAft>
                <a:spcPct val="0"/>
              </a:spcAft>
              <a:defRPr sz="3000" kern="1200">
                <a:solidFill>
                  <a:schemeClr val="lt1"/>
                </a:solidFill>
                <a:latin typeface="Georgia" panose="02040502050405020303" charset="0"/>
                <a:ea typeface="+mj-ea"/>
                <a:cs typeface="+mj-cs"/>
              </a:defRPr>
            </a:lvl1pPr>
            <a:lvl2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9pPr>
          </a:lstStyle>
          <a:p>
            <a:r>
              <a:rPr lang="en-US" dirty="0">
                <a:sym typeface="+mn-ea"/>
              </a:rPr>
              <a:t>Survival Analysis for Attrition:</a:t>
            </a:r>
            <a:endParaRPr lang="en-US" dirty="0">
              <a:solidFill>
                <a:schemeClr val="lt1"/>
              </a:solidFill>
              <a:latin typeface="Calibri" panose="020F0502020204030204" charset="0"/>
              <a:cs typeface="Calibri" panose="020F0502020204030204" charset="0"/>
            </a:endParaRPr>
          </a:p>
        </p:txBody>
      </p:sp>
      <p:pic>
        <p:nvPicPr>
          <p:cNvPr id="7" name="Picture 6"/>
          <p:cNvPicPr>
            <a:picLocks noChangeAspect="1"/>
          </p:cNvPicPr>
          <p:nvPr>
            <p:custDataLst>
              <p:tags r:id="rId2"/>
            </p:custDataLst>
          </p:nvPr>
        </p:nvPicPr>
        <p:blipFill>
          <a:blip r:embed="rId3"/>
          <a:stretch>
            <a:fillRect/>
          </a:stretch>
        </p:blipFill>
        <p:spPr>
          <a:xfrm>
            <a:off x="0" y="857885"/>
            <a:ext cx="4892040" cy="37719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920167"/>
            <a:ext cx="4383404" cy="2926334"/>
          </a:xfrm>
          <a:prstGeom prst="rect">
            <a:avLst/>
          </a:prstGeom>
        </p:spPr>
      </p:pic>
      <p:sp>
        <p:nvSpPr>
          <p:cNvPr id="7" name="TextBox 6"/>
          <p:cNvSpPr txBox="1"/>
          <p:nvPr/>
        </p:nvSpPr>
        <p:spPr>
          <a:xfrm>
            <a:off x="247918" y="4197707"/>
            <a:ext cx="5009882" cy="2491740"/>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Survival Curve estimated </a:t>
            </a:r>
            <a:r>
              <a:rPr lang="en-IN" sz="2000" dirty="0" smtClean="0">
                <a:latin typeface="Times New Roman" panose="02020603050405020304" pitchFamily="18" charset="0"/>
                <a:cs typeface="Times New Roman" panose="02020603050405020304" pitchFamily="18" charset="0"/>
              </a:rPr>
              <a:t>by </a:t>
            </a:r>
            <a:r>
              <a:rPr lang="en-IN" sz="2000" dirty="0">
                <a:latin typeface="Times New Roman" panose="02020603050405020304" pitchFamily="18" charset="0"/>
                <a:cs typeface="Times New Roman" panose="02020603050405020304" pitchFamily="18" charset="0"/>
              </a:rPr>
              <a:t>Kaplan-Meier Fitter with confidence </a:t>
            </a:r>
            <a:r>
              <a:rPr lang="en-IN" sz="2000" dirty="0" smtClean="0">
                <a:latin typeface="Times New Roman" panose="02020603050405020304" pitchFamily="18" charset="0"/>
                <a:cs typeface="Times New Roman" panose="02020603050405020304" pitchFamily="18" charset="0"/>
              </a:rPr>
              <a:t>interval </a:t>
            </a:r>
            <a:r>
              <a:rPr lang="en-IN" sz="2000" dirty="0">
                <a:latin typeface="Times New Roman" panose="02020603050405020304" pitchFamily="18" charset="0"/>
                <a:cs typeface="Times New Roman" panose="02020603050405020304" pitchFamily="18" charset="0"/>
              </a:rPr>
              <a:t>by considering </a:t>
            </a:r>
            <a:r>
              <a:rPr lang="en-IN" dirty="0">
                <a:latin typeface="Times New Roman" panose="02020603050405020304" pitchFamily="18" charset="0"/>
                <a:cs typeface="Times New Roman" panose="02020603050405020304" pitchFamily="18" charset="0"/>
              </a:rPr>
              <a:t>ONTIME_GRAD </a:t>
            </a:r>
            <a:r>
              <a:rPr lang="en-IN" sz="2000" dirty="0">
                <a:latin typeface="Times New Roman" panose="02020603050405020304" pitchFamily="18" charset="0"/>
                <a:cs typeface="Times New Roman" panose="02020603050405020304" pitchFamily="18" charset="0"/>
              </a:rPr>
              <a:t>with </a:t>
            </a:r>
            <a:r>
              <a:rPr lang="en-IN" dirty="0">
                <a:latin typeface="Times New Roman" panose="02020603050405020304" pitchFamily="18" charset="0"/>
                <a:cs typeface="Times New Roman" panose="02020603050405020304" pitchFamily="18" charset="0"/>
              </a:rPr>
              <a:t>PROGRAM_CODE </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confidence </a:t>
            </a:r>
            <a:r>
              <a:rPr lang="en-IN" sz="2000" dirty="0" smtClean="0">
                <a:latin typeface="Times New Roman" panose="02020603050405020304" pitchFamily="18" charset="0"/>
                <a:cs typeface="Times New Roman" panose="02020603050405020304" pitchFamily="18" charset="0"/>
              </a:rPr>
              <a:t>interval is </a:t>
            </a:r>
            <a:r>
              <a:rPr lang="en-IN" sz="2000" dirty="0">
                <a:latin typeface="Times New Roman" panose="02020603050405020304" pitchFamily="18" charset="0"/>
                <a:cs typeface="Times New Roman" panose="02020603050405020304" pitchFamily="18" charset="0"/>
              </a:rPr>
              <a:t>showing </a:t>
            </a:r>
            <a:r>
              <a:rPr lang="en-IN" sz="2000" dirty="0" smtClean="0">
                <a:latin typeface="Times New Roman" panose="02020603050405020304" pitchFamily="18" charset="0"/>
                <a:cs typeface="Times New Roman" panose="02020603050405020304" pitchFamily="18" charset="0"/>
              </a:rPr>
              <a:t>that </a:t>
            </a:r>
            <a:r>
              <a:rPr lang="en-IN" sz="2000" dirty="0">
                <a:latin typeface="Times New Roman" panose="02020603050405020304" pitchFamily="18" charset="0"/>
                <a:cs typeface="Times New Roman" panose="02020603050405020304" pitchFamily="18" charset="0"/>
              </a:rPr>
              <a:t>students </a:t>
            </a:r>
            <a:r>
              <a:rPr lang="en-IN" sz="2000" dirty="0" smtClean="0">
                <a:latin typeface="Times New Roman" panose="02020603050405020304" pitchFamily="18" charset="0"/>
                <a:cs typeface="Times New Roman" panose="02020603050405020304" pitchFamily="18" charset="0"/>
              </a:rPr>
              <a:t>graduating on time and their survival analysis.</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8" name="TextBox 7"/>
          <p:cNvSpPr txBox="1"/>
          <p:nvPr/>
        </p:nvSpPr>
        <p:spPr>
          <a:xfrm>
            <a:off x="6318751" y="4198003"/>
            <a:ext cx="4159876" cy="1600438"/>
          </a:xfrm>
          <a:prstGeom prst="rect">
            <a:avLst/>
          </a:prstGeom>
          <a:noFill/>
        </p:spPr>
        <p:txBody>
          <a:bodyPr wrap="square" rtlCol="0">
            <a:spAutoFit/>
          </a:bodyPr>
          <a:lstStyle/>
          <a:p>
            <a:pPr marL="285750" indent="-285750">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Low and high </a:t>
            </a:r>
            <a:r>
              <a:rPr lang="en-IN" sz="2000" dirty="0">
                <a:latin typeface="Times New Roman" panose="02020603050405020304" pitchFamily="18" charset="0"/>
                <a:cs typeface="Times New Roman" panose="02020603050405020304" pitchFamily="18" charset="0"/>
              </a:rPr>
              <a:t>curves </a:t>
            </a:r>
            <a:r>
              <a:rPr lang="en-IN" sz="2000" dirty="0" smtClean="0">
                <a:latin typeface="Times New Roman" panose="02020603050405020304" pitchFamily="18" charset="0"/>
                <a:cs typeface="Times New Roman" panose="02020603050405020304" pitchFamily="18" charset="0"/>
              </a:rPr>
              <a:t>are representing that the </a:t>
            </a:r>
            <a:r>
              <a:rPr lang="en-IN" sz="2000" dirty="0">
                <a:latin typeface="Times New Roman" panose="02020603050405020304" pitchFamily="18" charset="0"/>
                <a:cs typeface="Times New Roman" panose="02020603050405020304" pitchFamily="18" charset="0"/>
              </a:rPr>
              <a:t>program </a:t>
            </a:r>
            <a:r>
              <a:rPr lang="en-IN" sz="2000" dirty="0" smtClean="0">
                <a:latin typeface="Times New Roman" panose="02020603050405020304" pitchFamily="18" charset="0"/>
                <a:cs typeface="Times New Roman" panose="02020603050405020304" pitchFamily="18" charset="0"/>
              </a:rPr>
              <a:t>codes with respect to countries completing graduation </a:t>
            </a:r>
            <a:r>
              <a:rPr lang="en-IN" sz="2000" dirty="0">
                <a:latin typeface="Times New Roman" panose="02020603050405020304" pitchFamily="18" charset="0"/>
                <a:cs typeface="Times New Roman" panose="02020603050405020304" pitchFamily="18" charset="0"/>
              </a:rPr>
              <a:t>on time</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3" name="Title 1"/>
          <p:cNvSpPr>
            <a:spLocks noGrp="1"/>
          </p:cNvSpPr>
          <p:nvPr>
            <p:custDataLst>
              <p:tags r:id="rId2"/>
            </p:custDataLst>
          </p:nvPr>
        </p:nvSpPr>
        <p:spPr>
          <a:xfrm>
            <a:off x="0" y="-1270"/>
            <a:ext cx="12192000" cy="857885"/>
          </a:xfrm>
          <a:prstGeom prst="rect">
            <a:avLst/>
          </a:prstGeom>
        </p:spPr>
        <p:style>
          <a:lnRef idx="0">
            <a:srgbClr val="FFFFFF"/>
          </a:lnRef>
          <a:fillRef idx="1">
            <a:schemeClr val="accent1"/>
          </a:fillRef>
          <a:effectRef idx="1">
            <a:schemeClr val="accent1"/>
          </a:effectRef>
          <a:fontRef idx="minor">
            <a:schemeClr val="lt1"/>
          </a:fontRef>
        </p:style>
        <p:txBody>
          <a:bodyPr anchor="ctr" anchorCtr="0">
            <a:noAutofit/>
          </a:bodyPr>
          <a:lstStyle>
            <a:lvl1pPr algn="l" rtl="0" fontAlgn="base">
              <a:spcBef>
                <a:spcPct val="0"/>
              </a:spcBef>
              <a:spcAft>
                <a:spcPct val="0"/>
              </a:spcAft>
              <a:defRPr sz="3000" kern="1200">
                <a:solidFill>
                  <a:schemeClr val="lt1"/>
                </a:solidFill>
                <a:latin typeface="Georgia" panose="02040502050405020303" charset="0"/>
                <a:ea typeface="+mj-ea"/>
                <a:cs typeface="+mj-cs"/>
              </a:defRPr>
            </a:lvl1pPr>
            <a:lvl2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9pPr>
          </a:lstStyle>
          <a:p>
            <a:r>
              <a:rPr lang="en-US" dirty="0">
                <a:sym typeface="+mn-ea"/>
              </a:rPr>
              <a:t>Survival Analysis for On-Time Graduation:</a:t>
            </a:r>
            <a:endParaRPr lang="en-US" dirty="0">
              <a:solidFill>
                <a:schemeClr val="lt1"/>
              </a:solidFill>
              <a:latin typeface="Calibri" panose="020F0502020204030204" charset="0"/>
              <a:cs typeface="Calibri" panose="020F0502020204030204" charset="0"/>
            </a:endParaRPr>
          </a:p>
        </p:txBody>
      </p:sp>
      <p:pic>
        <p:nvPicPr>
          <p:cNvPr id="9" name="Picture 8"/>
          <p:cNvPicPr>
            <a:picLocks noChangeAspect="1"/>
          </p:cNvPicPr>
          <p:nvPr>
            <p:custDataLst>
              <p:tags r:id="rId3"/>
            </p:custDataLst>
          </p:nvPr>
        </p:nvPicPr>
        <p:blipFill>
          <a:blip r:embed="rId4"/>
          <a:stretch>
            <a:fillRect/>
          </a:stretch>
        </p:blipFill>
        <p:spPr>
          <a:xfrm>
            <a:off x="6318885" y="920115"/>
            <a:ext cx="4347210" cy="291719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36820" y="2016125"/>
            <a:ext cx="6517005" cy="2689860"/>
          </a:xfrm>
          <a:prstGeom prst="rect">
            <a:avLst/>
          </a:prstGeom>
          <a:ln>
            <a:noFill/>
          </a:ln>
        </p:spPr>
        <p:txBody>
          <a:bodyPr wrap="square">
            <a:noAutofit/>
          </a:bodyPr>
          <a:lstStyle/>
          <a:p>
            <a:pPr marL="457200" indent="-457200">
              <a:buFont typeface="Wingdings" panose="05000000000000000000" charset="0"/>
              <a:buChar char="Ø"/>
            </a:pPr>
            <a:r>
              <a:rPr lang="en-US" sz="2000" dirty="0" err="1">
                <a:latin typeface="Times New Roman" panose="02020603050405020304" pitchFamily="18" charset="0"/>
                <a:cs typeface="Times New Roman" panose="02020603050405020304" pitchFamily="18" charset="0"/>
              </a:rPr>
              <a:t>KaplanMeir</a:t>
            </a:r>
            <a:r>
              <a:rPr lang="en-US" sz="2000" dirty="0">
                <a:latin typeface="Times New Roman" panose="02020603050405020304" pitchFamily="18" charset="0"/>
                <a:cs typeface="Times New Roman" panose="02020603050405020304" pitchFamily="18" charset="0"/>
              </a:rPr>
              <a:t> estimates the survival function from Total Years of Studied to Working Status</a:t>
            </a:r>
            <a:endParaRPr lang="en-US" sz="2000" dirty="0">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1)The Students Status after Graduation are </a:t>
            </a:r>
            <a:r>
              <a:rPr lang="en-US" sz="2000" dirty="0" smtClean="0">
                <a:latin typeface="Times New Roman" panose="02020603050405020304" pitchFamily="18" charset="0"/>
                <a:cs typeface="Times New Roman" panose="02020603050405020304" pitchFamily="18" charset="0"/>
              </a:rPr>
              <a:t>employed=0</a:t>
            </a:r>
            <a:r>
              <a:rPr lang="en-US" sz="2000" dirty="0">
                <a:latin typeface="Times New Roman" panose="02020603050405020304" pitchFamily="18" charset="0"/>
                <a:cs typeface="Times New Roman" panose="02020603050405020304" pitchFamily="18" charset="0"/>
              </a:rPr>
              <a:t>, further studies=1, </a:t>
            </a:r>
            <a:r>
              <a:rPr lang="en-US" sz="2000" dirty="0" smtClean="0">
                <a:latin typeface="Times New Roman" panose="02020603050405020304" pitchFamily="18" charset="0"/>
                <a:cs typeface="Times New Roman" panose="02020603050405020304" pitchFamily="18" charset="0"/>
              </a:rPr>
              <a:t>training=2.</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2) The Survival Probability of students </a:t>
            </a:r>
            <a:r>
              <a:rPr lang="en-US" sz="2000" dirty="0" smtClean="0">
                <a:latin typeface="Times New Roman" panose="02020603050405020304" pitchFamily="18" charset="0"/>
                <a:cs typeface="Times New Roman" panose="02020603050405020304" pitchFamily="18" charset="0"/>
              </a:rPr>
              <a:t>are between </a:t>
            </a:r>
            <a:r>
              <a:rPr lang="en-US" sz="2000" dirty="0">
                <a:latin typeface="Times New Roman" panose="02020603050405020304" pitchFamily="18" charset="0"/>
                <a:cs typeface="Times New Roman" panose="02020603050405020304" pitchFamily="18" charset="0"/>
              </a:rPr>
              <a:t>0 to 1</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3) As the Timeline </a:t>
            </a:r>
            <a:r>
              <a:rPr lang="en-US" sz="2000" dirty="0" smtClean="0">
                <a:latin typeface="Times New Roman" panose="02020603050405020304" pitchFamily="18" charset="0"/>
                <a:cs typeface="Times New Roman" panose="02020603050405020304" pitchFamily="18" charset="0"/>
              </a:rPr>
              <a:t>Increases and the Probability </a:t>
            </a:r>
            <a:r>
              <a:rPr lang="en-US" sz="2000" dirty="0">
                <a:latin typeface="Times New Roman" panose="02020603050405020304" pitchFamily="18" charset="0"/>
                <a:cs typeface="Times New Roman" panose="02020603050405020304" pitchFamily="18" charset="0"/>
              </a:rPr>
              <a:t>of Survival Decreases for </a:t>
            </a:r>
            <a:r>
              <a:rPr lang="en-US" sz="2000" dirty="0" smtClean="0">
                <a:latin typeface="Times New Roman" panose="02020603050405020304" pitchFamily="18" charset="0"/>
                <a:cs typeface="Times New Roman" panose="02020603050405020304" pitchFamily="18" charset="0"/>
              </a:rPr>
              <a:t>the participants.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p:txBody>
      </p:sp>
      <p:sp>
        <p:nvSpPr>
          <p:cNvPr id="3" name="Title 1"/>
          <p:cNvSpPr>
            <a:spLocks noGrp="1"/>
          </p:cNvSpPr>
          <p:nvPr>
            <p:custDataLst>
              <p:tags r:id="rId1"/>
            </p:custDataLst>
          </p:nvPr>
        </p:nvSpPr>
        <p:spPr>
          <a:xfrm>
            <a:off x="0" y="0"/>
            <a:ext cx="12192000" cy="857885"/>
          </a:xfrm>
          <a:prstGeom prst="rect">
            <a:avLst/>
          </a:prstGeom>
        </p:spPr>
        <p:style>
          <a:lnRef idx="0">
            <a:srgbClr val="FFFFFF"/>
          </a:lnRef>
          <a:fillRef idx="1">
            <a:schemeClr val="accent1"/>
          </a:fillRef>
          <a:effectRef idx="1">
            <a:schemeClr val="accent1"/>
          </a:effectRef>
          <a:fontRef idx="minor">
            <a:schemeClr val="lt1"/>
          </a:fontRef>
        </p:style>
        <p:txBody>
          <a:bodyPr anchor="ctr" anchorCtr="0">
            <a:noAutofit/>
          </a:bodyPr>
          <a:lstStyle>
            <a:lvl1pPr algn="l" rtl="0" fontAlgn="base">
              <a:spcBef>
                <a:spcPct val="0"/>
              </a:spcBef>
              <a:spcAft>
                <a:spcPct val="0"/>
              </a:spcAft>
              <a:defRPr sz="3000" kern="1200">
                <a:solidFill>
                  <a:schemeClr val="lt1"/>
                </a:solidFill>
                <a:latin typeface="Georgia" panose="02040502050405020303" charset="0"/>
                <a:ea typeface="+mj-ea"/>
                <a:cs typeface="+mj-cs"/>
              </a:defRPr>
            </a:lvl1pPr>
            <a:lvl2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9pPr>
          </a:lstStyle>
          <a:p>
            <a:r>
              <a:rPr lang="en-US" dirty="0">
                <a:sym typeface="+mn-ea"/>
              </a:rPr>
              <a:t>Survival Analysis for On-Campus Employment:</a:t>
            </a:r>
            <a:endParaRPr lang="en-US" dirty="0">
              <a:solidFill>
                <a:schemeClr val="lt1"/>
              </a:solidFill>
              <a:latin typeface="Calibri" panose="020F0502020204030204" charset="0"/>
              <a:cs typeface="Calibri" panose="020F0502020204030204" charset="0"/>
            </a:endParaRPr>
          </a:p>
        </p:txBody>
      </p:sp>
      <p:pic>
        <p:nvPicPr>
          <p:cNvPr id="6" name="Picture 5"/>
          <p:cNvPicPr>
            <a:picLocks noChangeAspect="1"/>
          </p:cNvPicPr>
          <p:nvPr>
            <p:custDataLst>
              <p:tags r:id="rId2"/>
            </p:custDataLst>
          </p:nvPr>
        </p:nvPicPr>
        <p:blipFill>
          <a:blip r:embed="rId3"/>
          <a:stretch>
            <a:fillRect/>
          </a:stretch>
        </p:blipFill>
        <p:spPr>
          <a:xfrm>
            <a:off x="0" y="857885"/>
            <a:ext cx="5036820" cy="3848100"/>
          </a:xfrm>
          <a:prstGeom prst="rect">
            <a:avLst/>
          </a:prstGeom>
        </p:spPr>
      </p:pic>
      <p:sp>
        <p:nvSpPr>
          <p:cNvPr id="7" name="Text Box 6"/>
          <p:cNvSpPr txBox="1"/>
          <p:nvPr/>
        </p:nvSpPr>
        <p:spPr>
          <a:xfrm>
            <a:off x="494030" y="4842510"/>
            <a:ext cx="9287510" cy="1379855"/>
          </a:xfrm>
          <a:prstGeom prst="rect">
            <a:avLst/>
          </a:prstGeom>
          <a:noFill/>
        </p:spPr>
        <p:txBody>
          <a:bodyPr wrap="square" rtlCol="0" anchor="t">
            <a:noAutofit/>
          </a:bodyPr>
          <a:p>
            <a:pPr marL="342900" indent="-342900">
              <a:buFont typeface="Wingdings" panose="05000000000000000000" charset="0"/>
              <a:buChar char="Ø"/>
            </a:pPr>
            <a:r>
              <a:rPr lang="en-US" sz="2000" dirty="0">
                <a:latin typeface="Times New Roman" panose="02020603050405020304" pitchFamily="18" charset="0"/>
                <a:cs typeface="Times New Roman" panose="02020603050405020304" pitchFamily="18" charset="0"/>
                <a:sym typeface="+mn-ea"/>
              </a:rPr>
              <a:t>The confidence interval </a:t>
            </a:r>
            <a:r>
              <a:rPr lang="en-US" sz="2000" dirty="0" smtClean="0">
                <a:latin typeface="Times New Roman" panose="02020603050405020304" pitchFamily="18" charset="0"/>
                <a:cs typeface="Times New Roman" panose="02020603050405020304" pitchFamily="18" charset="0"/>
                <a:sym typeface="+mn-ea"/>
              </a:rPr>
              <a:t>for </a:t>
            </a:r>
            <a:r>
              <a:rPr lang="en-US" sz="2000" dirty="0">
                <a:latin typeface="Times New Roman" panose="02020603050405020304" pitchFamily="18" charset="0"/>
                <a:cs typeface="Times New Roman" panose="02020603050405020304" pitchFamily="18" charset="0"/>
                <a:sym typeface="+mn-ea"/>
              </a:rPr>
              <a:t>the Kaplan–Meier estimate of the survival </a:t>
            </a:r>
            <a:r>
              <a:rPr lang="en-US" sz="2000" dirty="0" smtClean="0">
                <a:latin typeface="Times New Roman" panose="02020603050405020304" pitchFamily="18" charset="0"/>
                <a:cs typeface="Times New Roman" panose="02020603050405020304" pitchFamily="18" charset="0"/>
                <a:sym typeface="+mn-ea"/>
              </a:rPr>
              <a:t>probability are </a:t>
            </a:r>
            <a:r>
              <a:rPr lang="en-US" sz="2000" dirty="0">
                <a:latin typeface="Times New Roman" panose="02020603050405020304" pitchFamily="18" charset="0"/>
                <a:cs typeface="Times New Roman" panose="02020603050405020304" pitchFamily="18" charset="0"/>
                <a:sym typeface="+mn-ea"/>
              </a:rPr>
              <a:t>at fixed time </a:t>
            </a:r>
            <a:r>
              <a:rPr lang="en-US" sz="2000" dirty="0" smtClean="0">
                <a:latin typeface="Times New Roman" panose="02020603050405020304" pitchFamily="18" charset="0"/>
                <a:cs typeface="Times New Roman" panose="02020603050405020304" pitchFamily="18" charset="0"/>
                <a:sym typeface="+mn-ea"/>
              </a:rPr>
              <a:t>point.</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000" dirty="0" err="1">
                <a:latin typeface="Times New Roman" panose="02020603050405020304" pitchFamily="18" charset="0"/>
                <a:cs typeface="Times New Roman" panose="02020603050405020304" pitchFamily="18" charset="0"/>
                <a:sym typeface="+mn-ea"/>
              </a:rPr>
              <a:t>KaplanMeir</a:t>
            </a:r>
            <a:r>
              <a:rPr lang="en-US" sz="2000" dirty="0">
                <a:latin typeface="Times New Roman" panose="02020603050405020304" pitchFamily="18" charset="0"/>
                <a:cs typeface="Times New Roman" panose="02020603050405020304" pitchFamily="18" charset="0"/>
                <a:sym typeface="+mn-ea"/>
              </a:rPr>
              <a:t> </a:t>
            </a:r>
            <a:r>
              <a:rPr lang="en-US" sz="2000" dirty="0" smtClean="0">
                <a:latin typeface="Times New Roman" panose="02020603050405020304" pitchFamily="18" charset="0"/>
                <a:cs typeface="Times New Roman" panose="02020603050405020304" pitchFamily="18" charset="0"/>
                <a:sym typeface="+mn-ea"/>
              </a:rPr>
              <a:t>survival </a:t>
            </a:r>
            <a:r>
              <a:rPr lang="en-US" sz="2000" dirty="0">
                <a:latin typeface="Times New Roman" panose="02020603050405020304" pitchFamily="18" charset="0"/>
                <a:cs typeface="Times New Roman" panose="02020603050405020304" pitchFamily="18" charset="0"/>
                <a:sym typeface="+mn-ea"/>
              </a:rPr>
              <a:t>function estimates probability of students employment lower than 0.95 &amp; </a:t>
            </a:r>
            <a:r>
              <a:rPr lang="en-US" sz="2000" dirty="0" smtClean="0">
                <a:latin typeface="Times New Roman" panose="02020603050405020304" pitchFamily="18" charset="0"/>
                <a:cs typeface="Times New Roman" panose="02020603050405020304" pitchFamily="18" charset="0"/>
                <a:sym typeface="+mn-ea"/>
              </a:rPr>
              <a:t>more </a:t>
            </a:r>
            <a:r>
              <a:rPr lang="en-US" sz="2000" dirty="0">
                <a:latin typeface="Times New Roman" panose="02020603050405020304" pitchFamily="18" charset="0"/>
                <a:cs typeface="Times New Roman" panose="02020603050405020304" pitchFamily="18" charset="0"/>
                <a:sym typeface="+mn-ea"/>
              </a:rPr>
              <a:t>than </a:t>
            </a:r>
            <a:r>
              <a:rPr lang="en-US" sz="2000" dirty="0" smtClean="0">
                <a:latin typeface="Times New Roman" panose="02020603050405020304" pitchFamily="18" charset="0"/>
                <a:cs typeface="Times New Roman" panose="02020603050405020304" pitchFamily="18" charset="0"/>
                <a:sym typeface="+mn-ea"/>
              </a:rPr>
              <a:t>0.95 (confidence </a:t>
            </a:r>
            <a:r>
              <a:rPr lang="en-US" sz="2000" dirty="0">
                <a:latin typeface="Times New Roman" panose="02020603050405020304" pitchFamily="18" charset="0"/>
                <a:cs typeface="Times New Roman" panose="02020603050405020304" pitchFamily="18" charset="0"/>
                <a:sym typeface="+mn-ea"/>
              </a:rPr>
              <a:t>level between Total years of </a:t>
            </a:r>
            <a:r>
              <a:rPr lang="en-US" sz="2000" dirty="0" smtClean="0">
                <a:latin typeface="Times New Roman" panose="02020603050405020304" pitchFamily="18" charset="0"/>
                <a:cs typeface="Times New Roman" panose="02020603050405020304" pitchFamily="18" charset="0"/>
                <a:sym typeface="+mn-ea"/>
              </a:rPr>
              <a:t>study).</a:t>
            </a:r>
            <a:endParaRPr lang="en-US" sz="2000" dirty="0" smtClean="0">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custDataLst>
              <p:tags r:id="rId1"/>
            </p:custDataLst>
          </p:nvPr>
        </p:nvSpPr>
        <p:spPr>
          <a:xfrm>
            <a:off x="0" y="0"/>
            <a:ext cx="12192000" cy="857885"/>
          </a:xfrm>
          <a:prstGeom prst="rect">
            <a:avLst/>
          </a:prstGeom>
        </p:spPr>
        <p:style>
          <a:lnRef idx="0">
            <a:srgbClr val="FFFFFF"/>
          </a:lnRef>
          <a:fillRef idx="1">
            <a:schemeClr val="accent1"/>
          </a:fillRef>
          <a:effectRef idx="1">
            <a:schemeClr val="accent1"/>
          </a:effectRef>
          <a:fontRef idx="minor">
            <a:schemeClr val="lt1"/>
          </a:fontRef>
        </p:style>
        <p:txBody>
          <a:bodyPr anchor="ctr" anchorCtr="0">
            <a:noAutofit/>
          </a:bodyPr>
          <a:lstStyle>
            <a:lvl1pPr algn="l" rtl="0" fontAlgn="base">
              <a:spcBef>
                <a:spcPct val="0"/>
              </a:spcBef>
              <a:spcAft>
                <a:spcPct val="0"/>
              </a:spcAft>
              <a:defRPr sz="3000" kern="1200">
                <a:solidFill>
                  <a:schemeClr val="lt1"/>
                </a:solidFill>
                <a:latin typeface="Georgia" panose="02040502050405020303" charset="0"/>
                <a:ea typeface="+mj-ea"/>
                <a:cs typeface="+mj-cs"/>
              </a:defRPr>
            </a:lvl1pPr>
            <a:lvl2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9pPr>
          </a:lstStyle>
          <a:p>
            <a:r>
              <a:rPr lang="en-US" dirty="0">
                <a:sym typeface="+mn-ea"/>
              </a:rPr>
              <a:t>Deployment Strategy:</a:t>
            </a:r>
            <a:endParaRPr lang="en-US" dirty="0">
              <a:solidFill>
                <a:schemeClr val="lt1"/>
              </a:solidFill>
              <a:latin typeface="Calibri" panose="020F0502020204030204" charset="0"/>
              <a:cs typeface="Calibri" panose="020F0502020204030204" charset="0"/>
            </a:endParaRPr>
          </a:p>
        </p:txBody>
      </p:sp>
      <p:pic>
        <p:nvPicPr>
          <p:cNvPr id="7" name="Graphic 6" descr="Flask"/>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0479" y="1242700"/>
            <a:ext cx="3876165" cy="3876165"/>
          </a:xfrm>
          <a:prstGeom prst="rect">
            <a:avLst/>
          </a:prstGeom>
        </p:spPr>
      </p:pic>
      <p:sp>
        <p:nvSpPr>
          <p:cNvPr id="3" name="TextBox 2"/>
          <p:cNvSpPr txBox="1"/>
          <p:nvPr/>
        </p:nvSpPr>
        <p:spPr>
          <a:xfrm>
            <a:off x="232942" y="1242700"/>
            <a:ext cx="7667537" cy="5061585"/>
          </a:xfrm>
          <a:prstGeom prst="rect">
            <a:avLst/>
          </a:prstGeom>
        </p:spPr>
        <p:txBody>
          <a:bodyPr vert="horz" wrap="square" lIns="91440" tIns="45720" rIns="91440" bIns="45720" rtlCol="0" anchor="t">
            <a:spAutoFit/>
          </a:bodyPr>
          <a:lstStyle/>
          <a:p>
            <a:r>
              <a:rPr lang="en-US" sz="2000" b="1" dirty="0">
                <a:latin typeface="Times New Roman" panose="02020603050405020304" pitchFamily="18" charset="0"/>
                <a:cs typeface="Times New Roman" panose="02020603050405020304" pitchFamily="18" charset="0"/>
              </a:rPr>
              <a:t>Streamlit</a:t>
            </a:r>
            <a:r>
              <a:rPr lang="en-US" sz="2000" dirty="0">
                <a:latin typeface="Times New Roman" panose="02020603050405020304" pitchFamily="18" charset="0"/>
                <a:cs typeface="Times New Roman" panose="02020603050405020304" pitchFamily="18" charset="0"/>
              </a:rPr>
              <a:t> is an open-source Python library. It enables  developers  to quickly build highly interactive web applications around their data, machine learning models, and pretty much anything.</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Pros-</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0" i="0" dirty="0">
                <a:solidFill>
                  <a:srgbClr val="292929"/>
                </a:solidFill>
                <a:effectLst/>
                <a:latin typeface="Times New Roman" panose="02020603050405020304" pitchFamily="18" charset="0"/>
                <a:cs typeface="Times New Roman" panose="02020603050405020304" pitchFamily="18" charset="0"/>
              </a:rPr>
              <a:t>Super-fast development to deployment time. Literally minutes.</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0" i="0" dirty="0">
                <a:solidFill>
                  <a:srgbClr val="292929"/>
                </a:solidFill>
                <a:effectLst/>
                <a:latin typeface="Times New Roman" panose="02020603050405020304" pitchFamily="18" charset="0"/>
                <a:cs typeface="Times New Roman" panose="02020603050405020304" pitchFamily="18" charset="0"/>
              </a:rPr>
              <a:t>Native data dashboard tool all in one tool that encompases web serving as well as data analysis python only library </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Cons</a:t>
            </a:r>
            <a:r>
              <a:rPr lang="en-US" sz="2000" dirty="0">
                <a:latin typeface="Times New Roman" panose="02020603050405020304" pitchFamily="18" charset="0"/>
                <a:cs typeface="Times New Roman" panose="02020603050405020304" pitchFamily="18" charset="0"/>
              </a:rPr>
              <a:t>-:  </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571500" indent="-571500" algn="l">
              <a:buFont typeface="Wingdings" panose="05000000000000000000" pitchFamily="2" charset="2"/>
              <a:buChar char="Ø"/>
            </a:pPr>
            <a:r>
              <a:rPr lang="en-US" sz="2000" b="0" i="0" dirty="0">
                <a:solidFill>
                  <a:srgbClr val="292929"/>
                </a:solidFill>
                <a:effectLst/>
                <a:latin typeface="Times New Roman" panose="02020603050405020304" pitchFamily="18" charset="0"/>
                <a:cs typeface="Times New Roman" panose="02020603050405020304" pitchFamily="18" charset="0"/>
              </a:rPr>
              <a:t>Cannot easily customize any of the frontend components.</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571500" indent="-571500" algn="l">
              <a:buFont typeface="Wingdings" panose="05000000000000000000" pitchFamily="2" charset="2"/>
              <a:buChar char="Ø"/>
            </a:pPr>
            <a:r>
              <a:rPr lang="en-US" sz="2000" b="0" i="0" dirty="0">
                <a:solidFill>
                  <a:srgbClr val="292929"/>
                </a:solidFill>
                <a:effectLst/>
                <a:latin typeface="Times New Roman" panose="02020603050405020304" pitchFamily="18" charset="0"/>
                <a:cs typeface="Times New Roman" panose="02020603050405020304" pitchFamily="18" charset="0"/>
              </a:rPr>
              <a:t>Since it’s relatively new, sometimes it’s hard to find answers to your questions.</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r>
              <a:rPr lang="en-US" sz="2000" b="0" i="0" dirty="0">
                <a:solidFill>
                  <a:srgbClr val="292929"/>
                </a:solidFill>
                <a:effectLst/>
                <a:latin typeface="Times New Roman" panose="02020603050405020304" pitchFamily="18" charset="0"/>
                <a:cs typeface="Times New Roman" panose="02020603050405020304" pitchFamily="18" charset="0"/>
              </a:rPr>
              <a:t>           </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r>
              <a:rPr lang="en-US" sz="2000" b="0" i="0" dirty="0">
                <a:solidFill>
                  <a:srgbClr val="292929"/>
                </a:solidFill>
                <a:effectLst/>
                <a:latin typeface="Times New Roman" panose="02020603050405020304" pitchFamily="18" charset="0"/>
                <a:cs typeface="Times New Roman" panose="02020603050405020304" pitchFamily="18" charset="0"/>
              </a:rPr>
              <a:t>I have used streamlit instead of flask </a:t>
            </a:r>
            <a:r>
              <a:rPr lang="en-US" sz="2000" dirty="0">
                <a:solidFill>
                  <a:srgbClr val="292929"/>
                </a:solidFill>
                <a:latin typeface="Times New Roman" panose="02020603050405020304" pitchFamily="18" charset="0"/>
                <a:cs typeface="Times New Roman" panose="02020603050405020304" pitchFamily="18" charset="0"/>
              </a:rPr>
              <a:t>because the flask</a:t>
            </a:r>
            <a:r>
              <a:rPr lang="en-US" sz="2000" b="0" i="0" dirty="0">
                <a:solidFill>
                  <a:srgbClr val="292929"/>
                </a:solidFill>
                <a:effectLst/>
                <a:latin typeface="Times New Roman" panose="02020603050405020304" pitchFamily="18" charset="0"/>
                <a:cs typeface="Times New Roman" panose="02020603050405020304" pitchFamily="18" charset="0"/>
              </a:rPr>
              <a:t> web</a:t>
            </a:r>
            <a:r>
              <a:rPr lang="en-US" sz="2000" dirty="0">
                <a:solidFill>
                  <a:srgbClr val="292929"/>
                </a:solidFill>
                <a:latin typeface="Times New Roman" panose="02020603050405020304" pitchFamily="18" charset="0"/>
                <a:cs typeface="Times New Roman" panose="02020603050405020304" pitchFamily="18" charset="0"/>
              </a:rPr>
              <a:t> framework doesn’t have any data visualization, manipulation or analytical capabilities needs end front development experience .</a:t>
            </a:r>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285750" indent="-228600">
              <a:lnSpc>
                <a:spcPct val="90000"/>
              </a:lnSpc>
              <a:spcBef>
                <a:spcPts val="600"/>
              </a:spcBef>
              <a:spcAft>
                <a:spcPts val="600"/>
              </a:spcAft>
              <a:buFont typeface="Arial" panose="020B0604020202020204" pitchFamily="34" charset="0"/>
              <a:buChar char="•"/>
            </a:pPr>
            <a:endParaRPr lang="en-US" sz="2000" i="0" dirty="0">
              <a:solidFill>
                <a:srgbClr val="202124"/>
              </a:solidFill>
              <a:effectLst/>
              <a:latin typeface="Times New Roman" panose="02020603050405020304" pitchFamily="18" charset="0"/>
              <a:cs typeface="Times New Roman" panose="02020603050405020304" pitchFamily="18" charset="0"/>
            </a:endParaRPr>
          </a:p>
        </p:txBody>
      </p:sp>
      <p:pic>
        <p:nvPicPr>
          <p:cNvPr id="5" name="Content Placeholder 26"/>
          <p:cNvPicPr>
            <a:picLocks noGrp="1" noChangeAspect="1"/>
          </p:cNvPicPr>
          <p:nvPr/>
        </p:nvPicPr>
        <p:blipFill>
          <a:blip r:embed="rId4"/>
          <a:stretch>
            <a:fillRect/>
          </a:stretch>
        </p:blipFill>
        <p:spPr>
          <a:xfrm>
            <a:off x="3847023" y="134460"/>
            <a:ext cx="1072200" cy="588728"/>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custDataLst>
              <p:tags r:id="rId1"/>
            </p:custDataLst>
          </p:nvPr>
        </p:nvSpPr>
        <p:spPr>
          <a:xfrm>
            <a:off x="0" y="0"/>
            <a:ext cx="12192000" cy="857885"/>
          </a:xfrm>
          <a:prstGeom prst="rect">
            <a:avLst/>
          </a:prstGeom>
        </p:spPr>
        <p:style>
          <a:lnRef idx="0">
            <a:srgbClr val="FFFFFF"/>
          </a:lnRef>
          <a:fillRef idx="1">
            <a:schemeClr val="accent1"/>
          </a:fillRef>
          <a:effectRef idx="1">
            <a:schemeClr val="accent1"/>
          </a:effectRef>
          <a:fontRef idx="minor">
            <a:schemeClr val="lt1"/>
          </a:fontRef>
        </p:style>
        <p:txBody>
          <a:bodyPr anchor="ctr" anchorCtr="0">
            <a:noAutofit/>
          </a:bodyPr>
          <a:lstStyle>
            <a:lvl1pPr algn="l" rtl="0" fontAlgn="base">
              <a:spcBef>
                <a:spcPct val="0"/>
              </a:spcBef>
              <a:spcAft>
                <a:spcPct val="0"/>
              </a:spcAft>
              <a:defRPr sz="3000" kern="1200">
                <a:solidFill>
                  <a:schemeClr val="lt1"/>
                </a:solidFill>
                <a:latin typeface="Georgia" panose="02040502050405020303" charset="0"/>
                <a:ea typeface="+mj-ea"/>
                <a:cs typeface="+mj-cs"/>
              </a:defRPr>
            </a:lvl1pPr>
            <a:lvl2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9pPr>
          </a:lstStyle>
          <a:p>
            <a:r>
              <a:rPr lang="en-US" dirty="0">
                <a:sym typeface="+mn-ea"/>
              </a:rPr>
              <a:t>Outputs of the Deployed Model:</a:t>
            </a:r>
            <a:endParaRPr lang="en-US" dirty="0">
              <a:solidFill>
                <a:schemeClr val="lt1"/>
              </a:solidFill>
              <a:latin typeface="Calibri" panose="020F0502020204030204" charset="0"/>
              <a:cs typeface="Calibri" panose="020F0502020204030204" charset="0"/>
            </a:endParaRPr>
          </a:p>
        </p:txBody>
      </p:sp>
      <p:pic>
        <p:nvPicPr>
          <p:cNvPr id="6" name="major prorj rec">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726440" y="857885"/>
            <a:ext cx="9516745" cy="54933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09245" y="985520"/>
            <a:ext cx="10972800" cy="5448300"/>
          </a:xfrm>
        </p:spPr>
        <p:txBody>
          <a:bodyPr>
            <a:noAutofit/>
          </a:bodyPr>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sym typeface="+mn-ea"/>
              </a:rPr>
              <a:t>Using machine learning, universities can then hone in on student retention and persistence and identify factors that influence student success.</a:t>
            </a:r>
            <a:endParaRPr lang="en-US" sz="2000" dirty="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endParaRPr lang="en-US" sz="2000" dirty="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Exploring advanced machine learning techniques like deep learning, ensemble methods, and gradient boosting algorithms to enhance model accuracy and robustness in predicting student performance metrics.</a:t>
            </a:r>
            <a:endParaRPr lang="en-US"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Implementing techniques such as feature importance analysis, model-agnostic interpretability methods to improve understanding of the factors influencing student outcomes, aiding stakeholders in making informed decisions.</a:t>
            </a:r>
            <a:endParaRPr lang="en-US"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Developing real-time monitoring systems to track student performance metrics continuously, enabling timely interventions to prevent adverse outcomes like dropout or academic underachievement.</a:t>
            </a:r>
            <a:endParaRPr lang="en-US"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Integrating predictive models into student support systems to identify at-risk students early and deliver personalized interventions tailored to their specific needs, thereby fostering academic success.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10" name="Title 7"/>
          <p:cNvSpPr>
            <a:spLocks noGrp="1"/>
          </p:cNvSpPr>
          <p:nvPr/>
        </p:nvSpPr>
        <p:spPr>
          <a:xfrm>
            <a:off x="0" y="0"/>
            <a:ext cx="12192000" cy="781050"/>
          </a:xfrm>
          <a:prstGeom prst="rect">
            <a:avLst/>
          </a:pr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3000" dirty="0">
                <a:sym typeface="+mn-ea"/>
              </a:rPr>
              <a:t> </a:t>
            </a:r>
            <a:r>
              <a:rPr lang="en-US" sz="3000">
                <a:sym typeface="+mn-ea"/>
              </a:rPr>
              <a:t>Future Scope:</a:t>
            </a:r>
            <a:endParaRPr lang="en-US" sz="3000" dirty="0">
              <a:latin typeface="Calibri" panose="020F0502020204030204" charset="0"/>
              <a:cs typeface="Calibri" panose="020F0502020204030204" charset="0"/>
            </a:endParaRPr>
          </a:p>
        </p:txBody>
      </p:sp>
      <p:sp>
        <p:nvSpPr>
          <p:cNvPr id="2" name="Text Box 1"/>
          <p:cNvSpPr txBox="1"/>
          <p:nvPr/>
        </p:nvSpPr>
        <p:spPr>
          <a:xfrm>
            <a:off x="11739880" y="5735955"/>
            <a:ext cx="4064000" cy="368300"/>
          </a:xfrm>
          <a:prstGeom prst="rect">
            <a:avLst/>
          </a:prstGeom>
          <a:noFill/>
        </p:spPr>
        <p:txBody>
          <a:bodyPr wrap="square" rtlCol="0">
            <a:spAutoFit/>
          </a:bodyPr>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6669" y="1390918"/>
            <a:ext cx="7031865" cy="5016758"/>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Being realistic about the overhead </a:t>
            </a:r>
            <a:r>
              <a:rPr lang="en-US" sz="2000" dirty="0" smtClean="0">
                <a:latin typeface="Times New Roman" panose="02020603050405020304" pitchFamily="18" charset="0"/>
                <a:cs typeface="Times New Roman" panose="02020603050405020304" pitchFamily="18" charset="0"/>
              </a:rPr>
              <a:t>upfront expectations , </a:t>
            </a:r>
            <a:r>
              <a:rPr lang="en-US" sz="2000" dirty="0">
                <a:latin typeface="Times New Roman" panose="02020603050405020304" pitchFamily="18" charset="0"/>
                <a:cs typeface="Times New Roman" panose="02020603050405020304" pitchFamily="18" charset="0"/>
              </a:rPr>
              <a:t>institution may have loads of historical </a:t>
            </a:r>
            <a:r>
              <a:rPr lang="en-US" sz="2000" dirty="0" smtClean="0">
                <a:latin typeface="Times New Roman" panose="02020603050405020304" pitchFamily="18" charset="0"/>
                <a:cs typeface="Times New Roman" panose="02020603050405020304" pitchFamily="18" charset="0"/>
              </a:rPr>
              <a:t>data ,</a:t>
            </a:r>
            <a:r>
              <a:rPr lang="en-US" sz="2000" dirty="0">
                <a:latin typeface="Times New Roman" panose="02020603050405020304" pitchFamily="18" charset="0"/>
                <a:cs typeface="Times New Roman" panose="02020603050405020304" pitchFamily="18" charset="0"/>
              </a:rPr>
              <a:t>  but they might be in legacy systems or there may be technical hurdles that make it difficult </a:t>
            </a:r>
            <a:r>
              <a:rPr lang="en-US" sz="2000" dirty="0" smtClean="0">
                <a:latin typeface="Times New Roman" panose="02020603050405020304" pitchFamily="18" charset="0"/>
                <a:cs typeface="Times New Roman" panose="02020603050405020304" pitchFamily="18" charset="0"/>
              </a:rPr>
              <a:t>to easily </a:t>
            </a:r>
            <a:r>
              <a:rPr lang="en-US" sz="2000" dirty="0">
                <a:latin typeface="Times New Roman" panose="02020603050405020304" pitchFamily="18" charset="0"/>
                <a:cs typeface="Times New Roman" panose="02020603050405020304" pitchFamily="18" charset="0"/>
              </a:rPr>
              <a:t>access those data. The value is there, but it may take time to come up with a solution that is easy for everyone to </a:t>
            </a:r>
            <a:r>
              <a:rPr lang="en-US" sz="2000" dirty="0" smtClean="0">
                <a:latin typeface="Times New Roman" panose="02020603050405020304" pitchFamily="18" charset="0"/>
                <a:cs typeface="Times New Roman" panose="02020603050405020304" pitchFamily="18" charset="0"/>
              </a:rPr>
              <a:t>use.</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 Machine </a:t>
            </a:r>
            <a:r>
              <a:rPr lang="en-US" sz="2000" dirty="0">
                <a:latin typeface="Times New Roman" panose="02020603050405020304" pitchFamily="18" charset="0"/>
                <a:cs typeface="Times New Roman" panose="02020603050405020304" pitchFamily="18" charset="0"/>
              </a:rPr>
              <a:t>learning shows great potential to disrupt how we process and consume data and use software. Serious ethical considerations and limitations must be considered. However, higher education is naturally and uniquely positioned to capitalize on the promise of machine learning by using it as a tool for social and moral good. Higher education has the opportunity not only to use machine learning to help transform itself to make better decisions but also to explore how it might apply machine learning as a force for good.</a:t>
            </a:r>
            <a:r>
              <a:rPr lang="en-US" dirty="0"/>
              <a:t> </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52247" y="2136999"/>
            <a:ext cx="3550924" cy="2422123"/>
          </a:xfrm>
          <a:prstGeom prst="rect">
            <a:avLst/>
          </a:prstGeom>
        </p:spPr>
      </p:pic>
      <p:sp>
        <p:nvSpPr>
          <p:cNvPr id="5" name="Title 1"/>
          <p:cNvSpPr>
            <a:spLocks noGrp="1"/>
          </p:cNvSpPr>
          <p:nvPr>
            <p:custDataLst>
              <p:tags r:id="rId2"/>
            </p:custDataLst>
          </p:nvPr>
        </p:nvSpPr>
        <p:spPr>
          <a:xfrm>
            <a:off x="0" y="0"/>
            <a:ext cx="12192000" cy="857885"/>
          </a:xfrm>
          <a:prstGeom prst="rect">
            <a:avLst/>
          </a:prstGeom>
        </p:spPr>
        <p:style>
          <a:lnRef idx="0">
            <a:srgbClr val="FFFFFF"/>
          </a:lnRef>
          <a:fillRef idx="1">
            <a:schemeClr val="accent1"/>
          </a:fillRef>
          <a:effectRef idx="1">
            <a:schemeClr val="accent1"/>
          </a:effectRef>
          <a:fontRef idx="minor">
            <a:schemeClr val="lt1"/>
          </a:fontRef>
        </p:style>
        <p:txBody>
          <a:bodyPr anchor="ctr" anchorCtr="0">
            <a:noAutofit/>
          </a:bodyPr>
          <a:lstStyle>
            <a:lvl1pPr algn="l" rtl="0" fontAlgn="base">
              <a:spcBef>
                <a:spcPct val="0"/>
              </a:spcBef>
              <a:spcAft>
                <a:spcPct val="0"/>
              </a:spcAft>
              <a:defRPr sz="3000" kern="1200">
                <a:solidFill>
                  <a:schemeClr val="lt1"/>
                </a:solidFill>
                <a:latin typeface="Georgia" panose="02040502050405020303" charset="0"/>
                <a:ea typeface="+mj-ea"/>
                <a:cs typeface="+mj-cs"/>
              </a:defRPr>
            </a:lvl1pPr>
            <a:lvl2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lt1"/>
                </a:solidFill>
                <a:latin typeface="Arial" panose="020B0604020202020204" pitchFamily="34" charset="0"/>
                <a:ea typeface="SimSun" panose="02010600030101010101" pitchFamily="2" charset="-122"/>
              </a:defRPr>
            </a:lvl9pPr>
          </a:lstStyle>
          <a:p>
            <a:r>
              <a:rPr lang="en-US" dirty="0">
                <a:sym typeface="+mn-ea"/>
              </a:rPr>
              <a:t>Conclusion:</a:t>
            </a:r>
            <a:endParaRPr lang="en-US" dirty="0">
              <a:solidFill>
                <a:schemeClr val="lt1"/>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7"/>
          <p:cNvSpPr>
            <a:spLocks noGrp="1"/>
          </p:cNvSpPr>
          <p:nvPr/>
        </p:nvSpPr>
        <p:spPr>
          <a:xfrm>
            <a:off x="0" y="0"/>
            <a:ext cx="12192000" cy="781050"/>
          </a:xfrm>
          <a:prstGeom prst="rect">
            <a:avLst/>
          </a:pr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IN" sz="1800" dirty="0">
                <a:latin typeface="Calibri" panose="020F0502020204030204" charset="0"/>
                <a:cs typeface="Calibri" panose="020F0502020204030204" charset="0"/>
                <a:sym typeface="+mn-ea"/>
              </a:rPr>
              <a:t>Business pipeline:  </a:t>
            </a:r>
            <a:br>
              <a:rPr lang="en-IN" sz="3000" dirty="0">
                <a:sym typeface="+mn-ea"/>
              </a:rPr>
            </a:br>
            <a:r>
              <a:rPr lang="en-IN" sz="3000" dirty="0">
                <a:latin typeface="Calibri" panose="020F0502020204030204" charset="0"/>
                <a:cs typeface="Calibri" panose="020F0502020204030204" charset="0"/>
                <a:sym typeface="+mn-ea"/>
              </a:rPr>
              <a:t>CRISP-ML Methodology</a:t>
            </a:r>
            <a:endParaRPr lang="en-US" sz="3000" dirty="0">
              <a:latin typeface="Calibri" panose="020F0502020204030204" charset="0"/>
              <a:cs typeface="Calibri" panose="020F0502020204030204" charset="0"/>
              <a:sym typeface="+mn-ea"/>
            </a:endParaRPr>
          </a:p>
        </p:txBody>
      </p:sp>
      <p:pic>
        <p:nvPicPr>
          <p:cNvPr id="5" name="Content Placeholder 4"/>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291070" y="1518920"/>
            <a:ext cx="4351655" cy="4351655"/>
          </a:xfrm>
          <a:prstGeom prst="rect">
            <a:avLst/>
          </a:prstGeom>
        </p:spPr>
      </p:pic>
      <p:sp>
        <p:nvSpPr>
          <p:cNvPr id="2" name="Text Box 1"/>
          <p:cNvSpPr txBox="1"/>
          <p:nvPr/>
        </p:nvSpPr>
        <p:spPr>
          <a:xfrm>
            <a:off x="977265" y="1592580"/>
            <a:ext cx="6096000" cy="3161030"/>
          </a:xfrm>
          <a:prstGeom prst="rect">
            <a:avLst/>
          </a:prstGeom>
          <a:noFill/>
        </p:spPr>
        <p:txBody>
          <a:bodyPr wrap="square" rtlCol="0" anchor="t">
            <a:noAutofit/>
          </a:bodyPr>
          <a:p>
            <a:r>
              <a:rPr lang="en-US" sz="2000">
                <a:latin typeface="Times New Roman" panose="02020603050405020304" pitchFamily="18" charset="0"/>
                <a:cs typeface="Times New Roman" panose="02020603050405020304" pitchFamily="18" charset="0"/>
              </a:rPr>
              <a:t>The CRISP-ML  process model describes six phases in the machine learning life cycle: </a:t>
            </a:r>
            <a:endParaRPr lang="en-US" sz="2000">
              <a:latin typeface="Times New Roman" panose="02020603050405020304" pitchFamily="18" charset="0"/>
              <a:cs typeface="Times New Roman" panose="02020603050405020304" pitchFamily="18" charset="0"/>
            </a:endParaRPr>
          </a:p>
          <a:p>
            <a:endParaRPr lang="en-US"/>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Business and Data Understanding</a:t>
            </a:r>
            <a:endParaRPr 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Data Preparation</a:t>
            </a:r>
            <a:endParaRPr 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Machine Learning Model Engineering</a:t>
            </a:r>
            <a:endParaRPr 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Model Testing &amp; Evaluation</a:t>
            </a:r>
            <a:endParaRPr 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Deployment</a:t>
            </a:r>
            <a:endParaRPr 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Monitoring and Maintenance</a:t>
            </a:r>
            <a:endParaRPr lang="en-US" sz="2000">
              <a:latin typeface="Times New Roman" panose="02020603050405020304" pitchFamily="18" charset="0"/>
              <a:cs typeface="Times New Roman" panose="02020603050405020304" pitchFamily="18" charset="0"/>
            </a:endParaRPr>
          </a:p>
          <a:p>
            <a:endParaRPr 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04800" y="1307465"/>
            <a:ext cx="9794240" cy="5361940"/>
          </a:xfrm>
        </p:spPr>
        <p:txBody>
          <a:bodyPr>
            <a:normAutofit lnSpcReduction="20000"/>
          </a:bodyPr>
          <a:p>
            <a:pPr algn="l">
              <a:buClrTx/>
              <a:buSzTx/>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F. Giannakas, C. Troussas, I. Voyiatzis, and C. Sgouropoulou, ‘‘A deep learning classification framework for early prediction of team-based academic performance,’’ Appl. Soft Comput., vol. 106, Jul. 2021, Art. no. 107355. </a:t>
            </a: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H. Hamsa, S. Indiradevi, and J. J. Kizhakkethottam, ‘‘Student academic performance prediction model using decision tree and fuzzy genetic algorithm,’’ Proc. Technol., vol. 25, pp. 326–332, Jan. 2016. </a:t>
            </a: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B. K. Francis and S. S. Babu, ‘‘Predicting academic performance of students using a hybrid data mining approach,’’ J. Med. Syst., vol. 43, no. 6, pp. 1–15, Jun. 2019. </a:t>
            </a: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https://medium.com/analytics-vidhya/students-performance-analysis-46eba510039c</a:t>
            </a: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https://www.irjmets.com/uploadedfiles/paper/issue_6_june_2022/26568/final/fin_irjmets1655801430.pdf</a:t>
            </a: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a:p>
            <a:pPr algn="l">
              <a:buClrTx/>
              <a:buSzTx/>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T. Le Quy, T. H. Nguyen, G. Friege, and E. Ntoutsi, ‘‘Evaluation of group fairness measures in Student performance prediction problems,’’ 2022, arXiv:2208.10625. </a:t>
            </a:r>
            <a:endParaRPr lang="en-US" sz="20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sz="2000">
              <a:latin typeface="Times New Roman" panose="02020603050405020304" pitchFamily="18" charset="0"/>
              <a:cs typeface="Times New Roman" panose="02020603050405020304" pitchFamily="18" charset="0"/>
            </a:endParaRPr>
          </a:p>
        </p:txBody>
      </p:sp>
      <p:sp>
        <p:nvSpPr>
          <p:cNvPr id="10" name="Title 7"/>
          <p:cNvSpPr>
            <a:spLocks noGrp="1"/>
          </p:cNvSpPr>
          <p:nvPr/>
        </p:nvSpPr>
        <p:spPr>
          <a:xfrm>
            <a:off x="0" y="0"/>
            <a:ext cx="12192000" cy="781050"/>
          </a:xfrm>
          <a:prstGeom prst="rect">
            <a:avLst/>
          </a:pr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3000" dirty="0">
                <a:sym typeface="+mn-ea"/>
              </a:rPr>
              <a:t> </a:t>
            </a:r>
            <a:r>
              <a:rPr lang="en-US" sz="3000" dirty="0">
                <a:latin typeface="Calibri" panose="020F0502020204030204" charset="0"/>
                <a:cs typeface="Calibri" panose="020F0502020204030204" charset="0"/>
                <a:sym typeface="+mn-ea"/>
              </a:rPr>
              <a:t>References</a:t>
            </a:r>
            <a:r>
              <a:rPr lang="en-US" sz="3000" dirty="0">
                <a:latin typeface="Calibri" panose="020F0502020204030204" charset="0"/>
                <a:cs typeface="Calibri" panose="020F0502020204030204" charset="0"/>
                <a:sym typeface="+mn-ea"/>
              </a:rPr>
              <a:t>:</a:t>
            </a:r>
            <a:endParaRPr lang="en-US" sz="3000" dirty="0">
              <a:latin typeface="Calibri" panose="020F0502020204030204" charset="0"/>
              <a:cs typeface="Calibri" panose="020F0502020204030204" charset="0"/>
            </a:endParaRPr>
          </a:p>
        </p:txBody>
      </p:sp>
      <p:pic>
        <p:nvPicPr>
          <p:cNvPr id="2" name="Picture 1"/>
          <p:cNvPicPr>
            <a:picLocks noChangeAspect="1"/>
          </p:cNvPicPr>
          <p:nvPr>
            <p:custDataLst>
              <p:tags r:id="rId1"/>
            </p:custDataLst>
          </p:nvPr>
        </p:nvPicPr>
        <p:blipFill>
          <a:blip r:embed="rId2"/>
          <a:stretch>
            <a:fillRect/>
          </a:stretch>
        </p:blipFill>
        <p:spPr>
          <a:xfrm>
            <a:off x="10674985" y="4445"/>
            <a:ext cx="1517015" cy="7766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2" name="Picture 1"/>
          <p:cNvPicPr>
            <a:picLocks noChangeAspect="1"/>
          </p:cNvPicPr>
          <p:nvPr>
            <p:custDataLst>
              <p:tags r:id="rId2"/>
            </p:custDataLst>
          </p:nvPr>
        </p:nvPicPr>
        <p:blipFill>
          <a:blip r:embed="rId1"/>
          <a:stretch>
            <a:fillRect/>
          </a:stretch>
        </p:blipFill>
        <p:spPr>
          <a:xfrm>
            <a:off x="0" y="0"/>
            <a:ext cx="10287000" cy="68649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3"/>
          <p:cNvSpPr txBox="1"/>
          <p:nvPr/>
        </p:nvSpPr>
        <p:spPr>
          <a:xfrm>
            <a:off x="412124" y="965915"/>
            <a:ext cx="7022206" cy="2585323"/>
          </a:xfrm>
          <a:prstGeom prst="rect">
            <a:avLst/>
          </a:prstGeom>
          <a:noFill/>
        </p:spPr>
        <p:txBody>
          <a:bodyPr wrap="square" rtlCol="0">
            <a:spAutoFit/>
          </a:bodyPr>
          <a:p>
            <a:r>
              <a:rPr lang="en-US" sz="2400" b="1" dirty="0" smtClean="0">
                <a:latin typeface="Times New Roman" panose="02020603050405020304" pitchFamily="18" charset="0"/>
                <a:cs typeface="Times New Roman" panose="02020603050405020304" pitchFamily="18" charset="0"/>
              </a:rPr>
              <a:t>Why we must?:</a:t>
            </a:r>
            <a:endParaRPr lang="en-US"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Manual maintenance or analysis of records involves burden and it is quite tedious task.</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Supplementary enhancement of the current process after analysis is an inflexible thing to do.</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complexity increases tending to a very high probability of error</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6" name="TextBox 4"/>
          <p:cNvSpPr txBox="1"/>
          <p:nvPr/>
        </p:nvSpPr>
        <p:spPr>
          <a:xfrm>
            <a:off x="412124" y="3551238"/>
            <a:ext cx="7469747" cy="2893100"/>
          </a:xfrm>
          <a:prstGeom prst="rect">
            <a:avLst/>
          </a:prstGeom>
          <a:noFill/>
        </p:spPr>
        <p:txBody>
          <a:bodyPr wrap="square" rtlCol="0">
            <a:spAutoFit/>
          </a:bodyPr>
          <a:p>
            <a:r>
              <a:rPr lang="en-US" sz="2400" b="1" dirty="0">
                <a:latin typeface="Times New Roman" panose="02020603050405020304" pitchFamily="18" charset="0"/>
                <a:cs typeface="Times New Roman" panose="02020603050405020304" pitchFamily="18" charset="0"/>
              </a:rPr>
              <a:t>Proposed system:</a:t>
            </a:r>
            <a:endParaRPr lang="en-US"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expected system is to be computerized to provide optimum easiness to the users.</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will be constructed in a object oriented trend, thinking in an abstract way by inducing different machine learning algorithms and tools.</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will be easier to follow up students and their performance, by looking at the trend we can also predict the future scenarios.</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36174" y="1725769"/>
            <a:ext cx="4074126" cy="2717442"/>
          </a:xfrm>
          <a:prstGeom prst="rect">
            <a:avLst/>
          </a:prstGeom>
        </p:spPr>
      </p:pic>
      <p:sp>
        <p:nvSpPr>
          <p:cNvPr id="9" name="Title 7"/>
          <p:cNvSpPr>
            <a:spLocks noGrp="1"/>
          </p:cNvSpPr>
          <p:nvPr/>
        </p:nvSpPr>
        <p:spPr>
          <a:xfrm>
            <a:off x="0" y="0"/>
            <a:ext cx="12192000" cy="781050"/>
          </a:xfrm>
          <a:prstGeom prst="rect">
            <a:avLst/>
          </a:pr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3000" dirty="0">
                <a:sym typeface="+mn-ea"/>
              </a:rPr>
              <a:t> </a:t>
            </a:r>
            <a:r>
              <a:rPr lang="en-US" sz="3000" dirty="0">
                <a:latin typeface="Calibri" panose="020F0502020204030204" charset="0"/>
                <a:cs typeface="Calibri" panose="020F0502020204030204" charset="0"/>
                <a:sym typeface="+mn-ea"/>
              </a:rPr>
              <a:t>Project Outline:</a:t>
            </a:r>
            <a:endParaRPr lang="en-US" sz="3000" dirty="0">
              <a:latin typeface="Calibri" panose="020F0502020204030204" charset="0"/>
              <a:cs typeface="Calibri" panose="020F050202020403020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0"/>
            <a:ext cx="12190730" cy="800100"/>
          </a:xfrm>
          <a:solidFill>
            <a:schemeClr val="accent1"/>
          </a:solidFill>
        </p:spPr>
        <p:txBody>
          <a:bodyPr wrap="square">
            <a:noAutofit/>
          </a:bodyPr>
          <a:lstStyle/>
          <a:p>
            <a:r>
              <a:rPr lang="en-US" dirty="0">
                <a:solidFill>
                  <a:schemeClr val="lt1"/>
                </a:solidFill>
                <a:latin typeface="Calibri" panose="020F0502020204030204" charset="0"/>
                <a:cs typeface="Calibri" panose="020F0502020204030204" charset="0"/>
              </a:rPr>
              <a:t>Basis Requirements: </a:t>
            </a:r>
            <a:endParaRPr lang="en-US" dirty="0">
              <a:solidFill>
                <a:schemeClr val="lt1"/>
              </a:solidFill>
              <a:latin typeface="Calibri" panose="020F0502020204030204" charset="0"/>
              <a:cs typeface="Calibri" panose="020F0502020204030204" charset="0"/>
            </a:endParaRPr>
          </a:p>
        </p:txBody>
      </p:sp>
      <p:sp>
        <p:nvSpPr>
          <p:cNvPr id="4" name="TextBox 3"/>
          <p:cNvSpPr txBox="1"/>
          <p:nvPr/>
        </p:nvSpPr>
        <p:spPr>
          <a:xfrm>
            <a:off x="228600" y="868612"/>
            <a:ext cx="9301766" cy="5724644"/>
          </a:xfrm>
          <a:prstGeom prst="rect">
            <a:avLst/>
          </a:prstGeom>
          <a:noFill/>
        </p:spPr>
        <p:txBody>
          <a:bodyPr wrap="square" rtlCol="0">
            <a:spAutoFit/>
          </a:bodyPr>
          <a:lstStyle/>
          <a:p>
            <a:r>
              <a:rPr lang="en-US" sz="2400" b="1" dirty="0">
                <a:solidFill>
                  <a:srgbClr val="282829"/>
                </a:solidFill>
                <a:latin typeface="Times New Roman" panose="02020603050405020304" pitchFamily="18" charset="0"/>
                <a:cs typeface="Times New Roman" panose="02020603050405020304" pitchFamily="18" charset="0"/>
              </a:rPr>
              <a:t>Recommended System Requirements:</a:t>
            </a:r>
            <a:endParaRPr lang="en-US" sz="2400" b="1" dirty="0">
              <a:solidFill>
                <a:srgbClr val="282829"/>
              </a:solidFill>
              <a:latin typeface="Times New Roman" panose="02020603050405020304" pitchFamily="18" charset="0"/>
              <a:cs typeface="Times New Roman" panose="02020603050405020304" pitchFamily="18" charset="0"/>
            </a:endParaRPr>
          </a:p>
          <a:p>
            <a:endParaRPr lang="en-US" sz="2000" dirty="0">
              <a:solidFill>
                <a:srgbClr val="28282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solidFill>
                  <a:srgbClr val="282829"/>
                </a:solidFill>
                <a:latin typeface="Times New Roman" panose="02020603050405020304" pitchFamily="18" charset="0"/>
                <a:cs typeface="Times New Roman" panose="02020603050405020304" pitchFamily="18" charset="0"/>
              </a:rPr>
              <a:t>Processors:</a:t>
            </a:r>
            <a:endParaRPr lang="en-US" sz="2000" b="1" dirty="0">
              <a:solidFill>
                <a:srgbClr val="282829"/>
              </a:solidFill>
              <a:latin typeface="Times New Roman" panose="02020603050405020304" pitchFamily="18" charset="0"/>
              <a:cs typeface="Times New Roman" panose="02020603050405020304" pitchFamily="18" charset="0"/>
            </a:endParaRPr>
          </a:p>
          <a:p>
            <a:r>
              <a:rPr lang="en-US" sz="2000" dirty="0">
                <a:solidFill>
                  <a:srgbClr val="282829"/>
                </a:solidFill>
                <a:latin typeface="Times New Roman" panose="02020603050405020304" pitchFamily="18" charset="0"/>
                <a:cs typeface="Times New Roman" panose="02020603050405020304" pitchFamily="18" charset="0"/>
              </a:rPr>
              <a:t> Intel® Core™ i5 processor 4300M at 2.60 GHz or 2.59 GHz (1 socket, 2 cores, 2 threads per core), 8 GB of DRAMIntel® Xeon® processor E5-2698 v3 at 2.30 GHz (2 sockets, 16 cores each, 1 thread per core), 64 GB of DRAMIntel® Xeon Phi™ processor 7210 at 1.30 GHz (1 socket, 64 cores, 4 threads per core), 32 GB of DRAM, 16 GB of MCDRAM (flat mode enabled)</a:t>
            </a:r>
            <a:endParaRPr lang="en-US" sz="2000" dirty="0">
              <a:solidFill>
                <a:srgbClr val="28282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solidFill>
                  <a:srgbClr val="282829"/>
                </a:solidFill>
                <a:latin typeface="Times New Roman" panose="02020603050405020304" pitchFamily="18" charset="0"/>
                <a:cs typeface="Times New Roman" panose="02020603050405020304" pitchFamily="18" charset="0"/>
              </a:rPr>
              <a:t>Disk space: </a:t>
            </a:r>
            <a:r>
              <a:rPr lang="en-US" sz="2000" dirty="0">
                <a:solidFill>
                  <a:srgbClr val="282829"/>
                </a:solidFill>
                <a:latin typeface="Times New Roman" panose="02020603050405020304" pitchFamily="18" charset="0"/>
                <a:cs typeface="Times New Roman" panose="02020603050405020304" pitchFamily="18" charset="0"/>
              </a:rPr>
              <a:t>2 to 3 GB</a:t>
            </a:r>
            <a:endParaRPr lang="en-US" sz="2000" dirty="0">
              <a:solidFill>
                <a:srgbClr val="28282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solidFill>
                  <a:srgbClr val="282829"/>
                </a:solidFill>
                <a:latin typeface="Times New Roman" panose="02020603050405020304" pitchFamily="18" charset="0"/>
                <a:cs typeface="Times New Roman" panose="02020603050405020304" pitchFamily="18" charset="0"/>
              </a:rPr>
              <a:t>Operating systems: </a:t>
            </a:r>
            <a:r>
              <a:rPr lang="en-US" sz="2000" dirty="0">
                <a:solidFill>
                  <a:srgbClr val="282829"/>
                </a:solidFill>
                <a:latin typeface="Times New Roman" panose="02020603050405020304" pitchFamily="18" charset="0"/>
                <a:cs typeface="Times New Roman" panose="02020603050405020304" pitchFamily="18" charset="0"/>
              </a:rPr>
              <a:t>Windows® 10, macOS*, and Linux*</a:t>
            </a:r>
            <a:endParaRPr lang="en-US" sz="2000" dirty="0">
              <a:solidFill>
                <a:srgbClr val="28282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solidFill>
                <a:srgbClr val="282829"/>
              </a:solidFill>
              <a:latin typeface="Times New Roman" panose="02020603050405020304" pitchFamily="18" charset="0"/>
              <a:cs typeface="Times New Roman" panose="02020603050405020304" pitchFamily="18" charset="0"/>
            </a:endParaRPr>
          </a:p>
          <a:p>
            <a:r>
              <a:rPr lang="en-US" sz="2400" b="1" dirty="0">
                <a:solidFill>
                  <a:srgbClr val="282829"/>
                </a:solidFill>
                <a:latin typeface="Times New Roman" panose="02020603050405020304" pitchFamily="18" charset="0"/>
                <a:cs typeface="Times New Roman" panose="02020603050405020304" pitchFamily="18" charset="0"/>
              </a:rPr>
              <a:t>Minimum System Requirements:</a:t>
            </a:r>
            <a:endParaRPr lang="en-US" sz="2400" b="1" dirty="0">
              <a:solidFill>
                <a:srgbClr val="282829"/>
              </a:solidFill>
              <a:latin typeface="Times New Roman" panose="02020603050405020304" pitchFamily="18" charset="0"/>
              <a:cs typeface="Times New Roman" panose="02020603050405020304" pitchFamily="18" charset="0"/>
            </a:endParaRPr>
          </a:p>
          <a:p>
            <a:endParaRPr lang="en-US" sz="2000" dirty="0">
              <a:solidFill>
                <a:srgbClr val="28282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solidFill>
                  <a:srgbClr val="282829"/>
                </a:solidFill>
                <a:latin typeface="Times New Roman" panose="02020603050405020304" pitchFamily="18" charset="0"/>
                <a:cs typeface="Times New Roman" panose="02020603050405020304" pitchFamily="18" charset="0"/>
              </a:rPr>
              <a:t>Processors: </a:t>
            </a:r>
            <a:r>
              <a:rPr lang="en-US" sz="2000" dirty="0">
                <a:solidFill>
                  <a:srgbClr val="282829"/>
                </a:solidFill>
                <a:latin typeface="Times New Roman" panose="02020603050405020304" pitchFamily="18" charset="0"/>
                <a:cs typeface="Times New Roman" panose="02020603050405020304" pitchFamily="18" charset="0"/>
              </a:rPr>
              <a:t>Intel Atom® processor or Intel® Core™ i3 processor</a:t>
            </a:r>
            <a:endParaRPr lang="en-US" sz="2000" dirty="0">
              <a:solidFill>
                <a:srgbClr val="28282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solidFill>
                  <a:srgbClr val="282829"/>
                </a:solidFill>
                <a:latin typeface="Times New Roman" panose="02020603050405020304" pitchFamily="18" charset="0"/>
                <a:cs typeface="Times New Roman" panose="02020603050405020304" pitchFamily="18" charset="0"/>
              </a:rPr>
              <a:t>Disk space: </a:t>
            </a:r>
            <a:r>
              <a:rPr lang="en-US" sz="2000" dirty="0">
                <a:solidFill>
                  <a:srgbClr val="282829"/>
                </a:solidFill>
                <a:latin typeface="Times New Roman" panose="02020603050405020304" pitchFamily="18" charset="0"/>
                <a:cs typeface="Times New Roman" panose="02020603050405020304" pitchFamily="18" charset="0"/>
              </a:rPr>
              <a:t>1 GB</a:t>
            </a:r>
            <a:endParaRPr lang="en-US" sz="2000" dirty="0">
              <a:solidFill>
                <a:srgbClr val="28282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solidFill>
                  <a:srgbClr val="282829"/>
                </a:solidFill>
                <a:latin typeface="Times New Roman" panose="02020603050405020304" pitchFamily="18" charset="0"/>
                <a:cs typeface="Times New Roman" panose="02020603050405020304" pitchFamily="18" charset="0"/>
              </a:rPr>
              <a:t>Operating systems: </a:t>
            </a:r>
            <a:r>
              <a:rPr lang="en-US" sz="2000" dirty="0">
                <a:solidFill>
                  <a:srgbClr val="282829"/>
                </a:solidFill>
                <a:latin typeface="Times New Roman" panose="02020603050405020304" pitchFamily="18" charset="0"/>
                <a:cs typeface="Times New Roman" panose="02020603050405020304" pitchFamily="18" charset="0"/>
              </a:rPr>
              <a:t>Windows* 7 or later, macOS, and Linux</a:t>
            </a:r>
            <a:endParaRPr lang="en-US" sz="2000" dirty="0">
              <a:solidFill>
                <a:srgbClr val="282829"/>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solidFill>
                  <a:srgbClr val="282829"/>
                </a:solidFill>
                <a:latin typeface="Times New Roman" panose="02020603050405020304" pitchFamily="18" charset="0"/>
                <a:cs typeface="Times New Roman" panose="02020603050405020304" pitchFamily="18" charset="0"/>
              </a:rPr>
              <a:t>Python versions: </a:t>
            </a:r>
            <a:r>
              <a:rPr lang="en-US" sz="2000" dirty="0" smtClean="0">
                <a:solidFill>
                  <a:srgbClr val="282829"/>
                </a:solidFill>
                <a:latin typeface="Times New Roman" panose="02020603050405020304" pitchFamily="18" charset="0"/>
                <a:cs typeface="Times New Roman" panose="02020603050405020304" pitchFamily="18" charset="0"/>
              </a:rPr>
              <a:t>Version 3 and more</a:t>
            </a:r>
            <a:endParaRPr lang="en-US" sz="2000" dirty="0">
              <a:solidFill>
                <a:srgbClr val="282829"/>
              </a:solidFill>
              <a:latin typeface="Times New Roman" panose="02020603050405020304" pitchFamily="18" charset="0"/>
              <a:cs typeface="Times New Roman" panose="02020603050405020304" pitchFamily="18" charset="0"/>
            </a:endParaRPr>
          </a:p>
          <a:p>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77816" y="3358770"/>
            <a:ext cx="3723790" cy="232081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10" descr="MySQL Design | Designing a MySQL Database - We Build Databas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9451" y="991938"/>
            <a:ext cx="1199437" cy="1506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ython, vertical, logo Free Icon of Vecto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496" y="2937325"/>
            <a:ext cx="1217405" cy="13609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262688" y="4583139"/>
            <a:ext cx="2336808" cy="1226245"/>
          </a:xfrm>
          <a:prstGeom prst="rect">
            <a:avLst/>
          </a:prstGeom>
        </p:spPr>
      </p:pic>
      <p:sp>
        <p:nvSpPr>
          <p:cNvPr id="8" name="Subtitle 2"/>
          <p:cNvSpPr txBox="1"/>
          <p:nvPr/>
        </p:nvSpPr>
        <p:spPr>
          <a:xfrm>
            <a:off x="4790364" y="1132060"/>
            <a:ext cx="6474964" cy="504665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44500">
              <a:buClr>
                <a:schemeClr val="tx1"/>
              </a:buClr>
              <a:buFont typeface="Wingdings" panose="05000000000000000000" pitchFamily="2" charset="2"/>
              <a:buChar char="Ø"/>
            </a:pPr>
            <a:r>
              <a:rPr lang="en-US" sz="2000" b="1" dirty="0">
                <a:solidFill>
                  <a:schemeClr val="tx2">
                    <a:lumMod val="10000"/>
                  </a:schemeClr>
                </a:solidFill>
                <a:latin typeface="Times New Roman" panose="02020603050405020304" pitchFamily="18" charset="0"/>
                <a:cs typeface="Times New Roman" panose="02020603050405020304" pitchFamily="18" charset="0"/>
              </a:rPr>
              <a:t>MySQL </a:t>
            </a:r>
            <a:r>
              <a:rPr lang="en-US" sz="2000" dirty="0">
                <a:solidFill>
                  <a:schemeClr val="tx2">
                    <a:lumMod val="10000"/>
                  </a:schemeClr>
                </a:solidFill>
                <a:latin typeface="Times New Roman" panose="02020603050405020304" pitchFamily="18" charset="0"/>
                <a:cs typeface="Times New Roman" panose="02020603050405020304" pitchFamily="18" charset="0"/>
              </a:rPr>
              <a:t>is a relational database management system based on SQL – Structured Query Language. The application is used for a wide range of purposes and we used it for data warehousing. </a:t>
            </a:r>
            <a:endParaRPr lang="en-US" sz="2000" dirty="0">
              <a:solidFill>
                <a:schemeClr val="tx2">
                  <a:lumMod val="10000"/>
                </a:schemeClr>
              </a:solidFill>
              <a:latin typeface="Times New Roman" panose="02020603050405020304" pitchFamily="18" charset="0"/>
              <a:cs typeface="Times New Roman" panose="02020603050405020304" pitchFamily="18" charset="0"/>
            </a:endParaRPr>
          </a:p>
          <a:p>
            <a:pPr marL="101600" indent="0">
              <a:buClr>
                <a:schemeClr val="tx1"/>
              </a:buClr>
              <a:buNone/>
            </a:pPr>
            <a:endParaRPr lang="en-US" sz="2000" dirty="0">
              <a:solidFill>
                <a:schemeClr val="tx2">
                  <a:lumMod val="10000"/>
                </a:schemeClr>
              </a:solidFill>
              <a:latin typeface="Times New Roman" panose="02020603050405020304" pitchFamily="18" charset="0"/>
              <a:cs typeface="Times New Roman" panose="02020603050405020304" pitchFamily="18" charset="0"/>
            </a:endParaRPr>
          </a:p>
          <a:p>
            <a:pPr marL="444500">
              <a:buClr>
                <a:schemeClr val="tx1"/>
              </a:buClr>
              <a:buFont typeface="Wingdings" panose="05000000000000000000" pitchFamily="2" charset="2"/>
              <a:buChar char="Ø"/>
            </a:pPr>
            <a:r>
              <a:rPr lang="en-US" sz="2000" b="1" dirty="0">
                <a:solidFill>
                  <a:schemeClr val="tx2">
                    <a:lumMod val="10000"/>
                  </a:schemeClr>
                </a:solidFill>
                <a:latin typeface="Times New Roman" panose="02020603050405020304" pitchFamily="18" charset="0"/>
                <a:cs typeface="Times New Roman" panose="02020603050405020304" pitchFamily="18" charset="0"/>
              </a:rPr>
              <a:t>Python</a:t>
            </a:r>
            <a:r>
              <a:rPr lang="en-US" sz="2000" dirty="0">
                <a:solidFill>
                  <a:schemeClr val="tx2">
                    <a:lumMod val="10000"/>
                  </a:schemeClr>
                </a:solidFill>
                <a:latin typeface="Times New Roman" panose="02020603050405020304" pitchFamily="18" charset="0"/>
                <a:cs typeface="Times New Roman" panose="02020603050405020304" pitchFamily="18" charset="0"/>
              </a:rPr>
              <a:t> is a general-purpose programming language. We used it for Data Cleaning, EDA, Model Building and Visualization.</a:t>
            </a:r>
            <a:endParaRPr lang="en-US" sz="2000" dirty="0">
              <a:solidFill>
                <a:schemeClr val="tx2">
                  <a:lumMod val="10000"/>
                </a:schemeClr>
              </a:solidFill>
              <a:latin typeface="Times New Roman" panose="02020603050405020304" pitchFamily="18" charset="0"/>
              <a:cs typeface="Times New Roman" panose="02020603050405020304" pitchFamily="18" charset="0"/>
            </a:endParaRPr>
          </a:p>
          <a:p>
            <a:pPr marL="101600" indent="0">
              <a:buClr>
                <a:schemeClr val="tx1"/>
              </a:buClr>
              <a:buNone/>
            </a:pPr>
            <a:endParaRPr lang="en-US" sz="2000" dirty="0">
              <a:solidFill>
                <a:schemeClr val="tx2">
                  <a:lumMod val="10000"/>
                </a:schemeClr>
              </a:solidFill>
              <a:latin typeface="Times New Roman" panose="02020603050405020304" pitchFamily="18" charset="0"/>
              <a:cs typeface="Times New Roman" panose="02020603050405020304" pitchFamily="18" charset="0"/>
            </a:endParaRPr>
          </a:p>
          <a:p>
            <a:pPr marL="444500">
              <a:buClr>
                <a:schemeClr val="tx1"/>
              </a:buClr>
              <a:buFont typeface="Wingdings" panose="05000000000000000000" pitchFamily="2" charset="2"/>
              <a:buChar char="Ø"/>
            </a:pPr>
            <a:r>
              <a:rPr lang="en-US" sz="2000" b="1" dirty="0">
                <a:solidFill>
                  <a:schemeClr val="tx2">
                    <a:lumMod val="10000"/>
                  </a:schemeClr>
                </a:solidFill>
                <a:latin typeface="Times New Roman" panose="02020603050405020304" pitchFamily="18" charset="0"/>
                <a:cs typeface="Times New Roman" panose="02020603050405020304" pitchFamily="18" charset="0"/>
              </a:rPr>
              <a:t>Streamlit </a:t>
            </a:r>
            <a:r>
              <a:rPr lang="en-US" sz="2000" dirty="0">
                <a:solidFill>
                  <a:schemeClr val="tx2">
                    <a:lumMod val="10000"/>
                  </a:schemeClr>
                </a:solidFill>
                <a:latin typeface="Times New Roman" panose="02020603050405020304" pitchFamily="18" charset="0"/>
                <a:cs typeface="Times New Roman" panose="02020603050405020304" pitchFamily="18" charset="0"/>
              </a:rPr>
              <a:t>is an open-source Python library that makes it easy to create and deploy the Machine Learning Models.</a:t>
            </a:r>
            <a:endParaRPr lang="en-US" sz="2000" dirty="0">
              <a:solidFill>
                <a:schemeClr val="tx2">
                  <a:lumMod val="10000"/>
                </a:schemeClr>
              </a:solidFill>
              <a:latin typeface="Times New Roman" panose="02020603050405020304" pitchFamily="18" charset="0"/>
              <a:cs typeface="Times New Roman" panose="02020603050405020304" pitchFamily="18" charset="0"/>
            </a:endParaRPr>
          </a:p>
          <a:p>
            <a:pPr marL="101600" indent="0">
              <a:buClr>
                <a:schemeClr val="tx1"/>
              </a:buClr>
              <a:buNone/>
            </a:pPr>
            <a:endParaRPr lang="en-US" sz="2000" dirty="0">
              <a:solidFill>
                <a:schemeClr val="tx2">
                  <a:lumMod val="10000"/>
                </a:schemeClr>
              </a:solidFill>
              <a:latin typeface="Times New Roman" panose="02020603050405020304" pitchFamily="18" charset="0"/>
              <a:cs typeface="Times New Roman" panose="02020603050405020304" pitchFamily="18" charset="0"/>
            </a:endParaRPr>
          </a:p>
          <a:p>
            <a:pPr marL="444500">
              <a:buClr>
                <a:schemeClr val="tx1"/>
              </a:buClr>
              <a:buFont typeface="Wingdings" panose="05000000000000000000" pitchFamily="2" charset="2"/>
              <a:buChar char="Ø"/>
            </a:pPr>
            <a:r>
              <a:rPr lang="en-US" sz="2000" b="1" dirty="0">
                <a:solidFill>
                  <a:schemeClr val="tx2">
                    <a:lumMod val="10000"/>
                  </a:schemeClr>
                </a:solidFill>
                <a:latin typeface="Times New Roman" panose="02020603050405020304" pitchFamily="18" charset="0"/>
                <a:cs typeface="Times New Roman" panose="02020603050405020304" pitchFamily="18" charset="0"/>
              </a:rPr>
              <a:t>Tableau </a:t>
            </a:r>
            <a:r>
              <a:rPr lang="en-US" sz="2000" dirty="0">
                <a:solidFill>
                  <a:schemeClr val="tx2">
                    <a:lumMod val="10000"/>
                  </a:schemeClr>
                </a:solidFill>
                <a:latin typeface="Times New Roman" panose="02020603050405020304" pitchFamily="18" charset="0"/>
                <a:cs typeface="Times New Roman" panose="02020603050405020304" pitchFamily="18" charset="0"/>
              </a:rPr>
              <a:t>is a powerful and fastest growing data visualization tool used in the Business Intelligence Industry.</a:t>
            </a:r>
            <a:endParaRPr lang="en-US" sz="2000" dirty="0">
              <a:solidFill>
                <a:schemeClr val="tx2">
                  <a:lumMod val="10000"/>
                </a:schemeClr>
              </a:solidFill>
              <a:latin typeface="Times New Roman" panose="02020603050405020304" pitchFamily="18" charset="0"/>
              <a:cs typeface="Times New Roman" panose="02020603050405020304" pitchFamily="18" charset="0"/>
            </a:endParaRPr>
          </a:p>
          <a:p>
            <a:pPr marL="330200" indent="-228600">
              <a:buClr>
                <a:schemeClr val="tx1"/>
              </a:buClr>
            </a:pPr>
            <a:endParaRPr lang="en-US" sz="2400" dirty="0">
              <a:solidFill>
                <a:schemeClr val="tx2">
                  <a:lumMod val="10000"/>
                </a:schemeClr>
              </a:solidFill>
              <a:latin typeface="Times New Roman" panose="02020603050405020304" pitchFamily="18" charset="0"/>
              <a:cs typeface="Times New Roman" panose="02020603050405020304" pitchFamily="18" charset="0"/>
            </a:endParaRPr>
          </a:p>
          <a:p>
            <a:pPr marL="330200" indent="-228600">
              <a:buClr>
                <a:schemeClr val="tx1"/>
              </a:buClr>
            </a:pPr>
            <a:endParaRPr lang="en-US" sz="1600" dirty="0">
              <a:latin typeface="Times New Roman" panose="02020603050405020304" pitchFamily="18" charset="0"/>
              <a:cs typeface="Times New Roman" panose="02020603050405020304" pitchFamily="18" charset="0"/>
            </a:endParaRPr>
          </a:p>
          <a:p>
            <a:pPr marL="101600" indent="0">
              <a:buClr>
                <a:schemeClr val="tx1"/>
              </a:buClr>
            </a:pPr>
            <a:endParaRPr lang="en-IN" sz="19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526883" y="3157520"/>
            <a:ext cx="1804572" cy="920576"/>
          </a:xfrm>
          <a:prstGeom prst="rect">
            <a:avLst/>
          </a:prstGeom>
        </p:spPr>
      </p:pic>
      <p:sp>
        <p:nvSpPr>
          <p:cNvPr id="10" name="Title 7"/>
          <p:cNvSpPr>
            <a:spLocks noGrp="1"/>
          </p:cNvSpPr>
          <p:nvPr/>
        </p:nvSpPr>
        <p:spPr>
          <a:xfrm>
            <a:off x="0" y="0"/>
            <a:ext cx="12192000" cy="781050"/>
          </a:xfrm>
          <a:prstGeom prst="rect">
            <a:avLst/>
          </a:prstGeom>
          <a:solidFill>
            <a:schemeClr val="accent1"/>
          </a:solidFill>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3000" dirty="0">
                <a:sym typeface="+mn-ea"/>
              </a:rPr>
              <a:t> </a:t>
            </a:r>
            <a:r>
              <a:rPr lang="en-IN" sz="3000" dirty="0">
                <a:latin typeface="Calibri" panose="020F0502020204030204" charset="0"/>
                <a:cs typeface="Calibri" panose="020F0502020204030204" charset="0"/>
                <a:sym typeface="+mn-ea"/>
              </a:rPr>
              <a:t>Technical stacks:</a:t>
            </a:r>
            <a:endParaRPr lang="en-US" sz="3000" dirty="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7"/>
          <p:cNvSpPr>
            <a:spLocks noGrp="1"/>
          </p:cNvSpPr>
          <p:nvPr/>
        </p:nvSpPr>
        <p:spPr>
          <a:xfrm>
            <a:off x="0" y="0"/>
            <a:ext cx="12192000" cy="781050"/>
          </a:xfrm>
          <a:prstGeom prst="rect">
            <a:avLst/>
          </a:prstGeom>
        </p:spPr>
        <p:style>
          <a:lnRef idx="0">
            <a:srgbClr val="FFFFFF"/>
          </a:lnRef>
          <a:fillRef idx="1">
            <a:schemeClr val="accent1"/>
          </a:fillRef>
          <a:effectRef idx="1">
            <a:schemeClr val="accent1"/>
          </a:effectRef>
          <a:fontRef idx="minor">
            <a:schemeClr val="lt1"/>
          </a:fontRef>
        </p:style>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3000" dirty="0">
                <a:sym typeface="+mn-ea"/>
              </a:rPr>
              <a:t> </a:t>
            </a:r>
            <a:endParaRPr lang="en-US" sz="3000" dirty="0">
              <a:sym typeface="+mn-ea"/>
            </a:endParaRPr>
          </a:p>
          <a:p>
            <a:r>
              <a:rPr lang="en-US" sz="3000" dirty="0">
                <a:sym typeface="+mn-ea"/>
              </a:rPr>
              <a:t> </a:t>
            </a:r>
            <a:r>
              <a:rPr lang="en-US" sz="3000" dirty="0">
                <a:latin typeface="Calibri" panose="020F0502020204030204" charset="0"/>
                <a:cs typeface="Calibri" panose="020F0502020204030204" charset="0"/>
                <a:sym typeface="+mn-ea"/>
              </a:rPr>
              <a:t>Project Architecture:</a:t>
            </a:r>
            <a:endParaRPr lang="en-US" sz="3000" dirty="0">
              <a:latin typeface="Calibri" panose="020F0502020204030204" charset="0"/>
              <a:cs typeface="Calibri" panose="020F0502020204030204" charset="0"/>
            </a:endParaRPr>
          </a:p>
          <a:p>
            <a:endParaRPr lang="en-US" sz="3000" dirty="0">
              <a:latin typeface="Calibri" panose="020F0502020204030204" charset="0"/>
              <a:cs typeface="Calibri" panose="020F0502020204030204" charset="0"/>
            </a:endParaRPr>
          </a:p>
        </p:txBody>
      </p:sp>
      <p:pic>
        <p:nvPicPr>
          <p:cNvPr id="2" name="Picture 1"/>
          <p:cNvPicPr>
            <a:picLocks noChangeAspect="1"/>
          </p:cNvPicPr>
          <p:nvPr/>
        </p:nvPicPr>
        <p:blipFill>
          <a:blip r:embed="rId1"/>
          <a:stretch>
            <a:fillRect/>
          </a:stretch>
        </p:blipFill>
        <p:spPr>
          <a:xfrm>
            <a:off x="1752600" y="871855"/>
            <a:ext cx="8197215" cy="54121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365" cy="818515"/>
          </a:xfrm>
          <a:solidFill>
            <a:schemeClr val="accent1"/>
          </a:solidFill>
        </p:spPr>
        <p:txBody>
          <a:bodyPr>
            <a:noAutofit/>
          </a:bodyPr>
          <a:lstStyle/>
          <a:p>
            <a:r>
              <a:rPr lang="en-US" dirty="0">
                <a:solidFill>
                  <a:schemeClr val="lt1"/>
                </a:solidFill>
                <a:latin typeface="Calibri" panose="020F0502020204030204" charset="0"/>
                <a:cs typeface="Calibri" panose="020F0502020204030204" charset="0"/>
              </a:rPr>
              <a:t>Data Pre-Processing:</a:t>
            </a:r>
            <a:endParaRPr lang="en-US" dirty="0">
              <a:solidFill>
                <a:schemeClr val="lt1"/>
              </a:solidFill>
              <a:latin typeface="Calibri" panose="020F0502020204030204" charset="0"/>
              <a:cs typeface="Calibri" panose="020F0502020204030204" charset="0"/>
            </a:endParaRPr>
          </a:p>
        </p:txBody>
      </p:sp>
      <p:graphicFrame>
        <p:nvGraphicFramePr>
          <p:cNvPr id="4" name="Diagram 3"/>
          <p:cNvGraphicFramePr/>
          <p:nvPr/>
        </p:nvGraphicFramePr>
        <p:xfrm>
          <a:off x="457835" y="1235710"/>
          <a:ext cx="10498455" cy="42646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 name="TABLE_ENDDRAG_ORIGIN_RECT" val="427*267"/>
  <p:tag name="TABLE_ENDDRAG_RECT" val="503*148*427*267"/>
</p:tagLst>
</file>

<file path=ppt/tags/tag21.xml><?xml version="1.0" encoding="utf-8"?>
<p:tagLst xmlns:p="http://schemas.openxmlformats.org/presentationml/2006/main">
  <p:tag name="TABLE_ENDDRAG_ORIGIN_RECT" val="411*259"/>
  <p:tag name="TABLE_ENDDRAG_RECT" val="549*146*411*259"/>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MEDIACOVER_FLAG" val="1"/>
  <p:tag name="KSO_WM_UNIT_MEDIACOVER_BTN_STATE" val="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19524</Words>
  <Application>WPS Presentation</Application>
  <PresentationFormat>Widescreen</PresentationFormat>
  <Paragraphs>500</Paragraphs>
  <Slides>41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Arial</vt:lpstr>
      <vt:lpstr>SimSun</vt:lpstr>
      <vt:lpstr>Wingdings</vt:lpstr>
      <vt:lpstr>Georgia</vt:lpstr>
      <vt:lpstr>Calibri</vt:lpstr>
      <vt:lpstr>Times New Roman</vt:lpstr>
      <vt:lpstr>Wingdings</vt:lpstr>
      <vt:lpstr>Microsoft YaHei</vt:lpstr>
      <vt:lpstr>Arial Unicode MS</vt:lpstr>
      <vt:lpstr>Blue Waves</vt:lpstr>
      <vt:lpstr>Machine Learning-Enhanced Academic Achievement Forecaster</vt:lpstr>
      <vt:lpstr> Abstract :</vt:lpstr>
      <vt:lpstr>Business Understanding / Project Goals :</vt:lpstr>
      <vt:lpstr>PowerPoint 演示文稿</vt:lpstr>
      <vt:lpstr>PowerPoint 演示文稿</vt:lpstr>
      <vt:lpstr>Basis Requirements: </vt:lpstr>
      <vt:lpstr>PowerPoint 演示文稿</vt:lpstr>
      <vt:lpstr>PowerPoint 演示文稿</vt:lpstr>
      <vt:lpstr>Data Pre-Processing:</vt:lpstr>
      <vt:lpstr>Feature Engineering:</vt:lpstr>
      <vt:lpstr>PowerPoint 演示文稿</vt:lpstr>
      <vt:lpstr>Attrition Class Analysis:</vt:lpstr>
      <vt:lpstr>PowerPoint 演示文稿</vt:lpstr>
      <vt:lpstr>Student status Vs Sponsorship status:</vt:lpstr>
      <vt:lpstr>Student Status Vs Program Code:</vt:lpstr>
      <vt:lpstr>PowerPoint 演示文稿</vt:lpstr>
      <vt:lpstr>On-Time Graduation Analysis:</vt:lpstr>
      <vt:lpstr>GOT Status Vs Graduated CGPA range:</vt:lpstr>
      <vt:lpstr>GOT Status Vs Examination Result:</vt:lpstr>
      <vt:lpstr>PowerPoint 演示文稿</vt:lpstr>
      <vt:lpstr>On-Campus Employment Analysis:</vt:lpstr>
      <vt:lpstr>Working Status Vs Working zone &amp; Country:</vt:lpstr>
      <vt:lpstr>PowerPoint 演示文稿</vt:lpstr>
      <vt:lpstr>PowerPoint 演示文稿</vt:lpstr>
      <vt:lpstr>PowerPoint 演示文稿</vt:lpstr>
      <vt:lpstr>PowerPoint 演示文稿</vt:lpstr>
      <vt:lpstr>PowerPoint 演示文稿</vt:lpstr>
      <vt:lpstr>Treating Imbalanced Data:</vt:lpstr>
      <vt:lpstr>On-Campus Employment Analysis:</vt:lpstr>
      <vt:lpstr>Attrition Analysis:</vt:lpstr>
      <vt:lpstr>On-Time Graduation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Learning-Enhanced Academic Achievement Forecaster </dc:title>
  <dc:creator/>
  <cp:lastModifiedBy>Admin</cp:lastModifiedBy>
  <cp:revision>31</cp:revision>
  <dcterms:created xsi:type="dcterms:W3CDTF">2023-11-15T19:41:00Z</dcterms:created>
  <dcterms:modified xsi:type="dcterms:W3CDTF">2024-08-15T13:10:19Z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23114912E83448E995DAAF5948F3DEE3_13</vt:lpwstr>
  </property>
  <property fmtid="{D5CDD505-2E9C-101B-9397-08002B2CF9AE}" pid="3" name="KSOProductBuildVer">
    <vt:lpwstr>1033-12.2.0.17545</vt:lpwstr>
  </property>
</Properties>
</file>